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61" r:id="rId3"/>
    <p:sldId id="262" r:id="rId4"/>
    <p:sldId id="276" r:id="rId5"/>
    <p:sldId id="277" r:id="rId6"/>
    <p:sldId id="278" r:id="rId7"/>
    <p:sldId id="279" r:id="rId8"/>
    <p:sldId id="280" r:id="rId9"/>
    <p:sldId id="281" r:id="rId10"/>
    <p:sldId id="291" r:id="rId11"/>
    <p:sldId id="290" r:id="rId12"/>
    <p:sldId id="282" r:id="rId13"/>
    <p:sldId id="283" r:id="rId14"/>
    <p:sldId id="284" r:id="rId15"/>
    <p:sldId id="285" r:id="rId16"/>
    <p:sldId id="275" r:id="rId17"/>
    <p:sldId id="287" r:id="rId18"/>
    <p:sldId id="288" r:id="rId19"/>
    <p:sldId id="289" r:id="rId20"/>
    <p:sldId id="271" r:id="rId21"/>
    <p:sldId id="272" r:id="rId22"/>
    <p:sldId id="268" r:id="rId23"/>
    <p:sldId id="269" r:id="rId24"/>
    <p:sldId id="270" r:id="rId25"/>
    <p:sldId id="292" r:id="rId26"/>
    <p:sldId id="286" r:id="rId27"/>
    <p:sldId id="263" r:id="rId28"/>
    <p:sldId id="264" r:id="rId29"/>
    <p:sldId id="265" r:id="rId30"/>
    <p:sldId id="266" r:id="rId31"/>
    <p:sldId id="267" r:id="rId32"/>
    <p:sldId id="273" r:id="rId33"/>
    <p:sldId id="274" r:id="rId34"/>
    <p:sldId id="25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E0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996" autoAdjust="0"/>
  </p:normalViewPr>
  <p:slideViewPr>
    <p:cSldViewPr snapToGrid="0" showGuides="1">
      <p:cViewPr varScale="1">
        <p:scale>
          <a:sx n="88" d="100"/>
          <a:sy n="88" d="100"/>
        </p:scale>
        <p:origin x="25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4A336-C69E-4714-9C77-EDF27533E981}" type="datetimeFigureOut">
              <a:rPr lang="zh-CN" altLang="en-US" smtClean="0"/>
              <a:t>2019/9/4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E4B67-FCD3-4532-BCA6-DE877EA71825}" type="slidenum">
              <a:rPr lang="zh-CN" altLang="en-US" smtClean="0"/>
              <a:t>‹#›</a:t>
            </a:fld>
            <a:endParaRPr lang="zh-CN" altLang="en-US"/>
          </a:p>
        </p:txBody>
      </p:sp>
    </p:spTree>
    <p:extLst>
      <p:ext uri="{BB962C8B-B14F-4D97-AF65-F5344CB8AC3E}">
        <p14:creationId xmlns:p14="http://schemas.microsoft.com/office/powerpoint/2010/main" val="249769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E814085-1836-4067-BF05-EE1CEA907A8D}" type="slidenum">
              <a:rPr lang="zh-CN" altLang="en-US" smtClean="0"/>
              <a:t>1</a:t>
            </a:fld>
            <a:endParaRPr lang="zh-CN" altLang="en-US"/>
          </a:p>
        </p:txBody>
      </p:sp>
    </p:spTree>
    <p:extLst>
      <p:ext uri="{BB962C8B-B14F-4D97-AF65-F5344CB8AC3E}">
        <p14:creationId xmlns:p14="http://schemas.microsoft.com/office/powerpoint/2010/main" val="27605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对，接下来是</a:t>
            </a:r>
            <a:r>
              <a:rPr lang="en-US" altLang="zh-CN" dirty="0" err="1"/>
              <a:t>squeezenext</a:t>
            </a:r>
            <a:r>
              <a:rPr lang="zh-CN" altLang="en-US" dirty="0"/>
              <a:t>是进一步将</a:t>
            </a:r>
            <a:r>
              <a:rPr lang="en-US" altLang="zh-CN" dirty="0" err="1"/>
              <a:t>squeezenet</a:t>
            </a:r>
            <a:r>
              <a:rPr lang="zh-CN" altLang="en-US" dirty="0"/>
              <a:t>进行优化，图</a:t>
            </a:r>
            <a:r>
              <a:rPr lang="en-US" altLang="zh-CN" dirty="0"/>
              <a:t>b</a:t>
            </a:r>
            <a:r>
              <a:rPr lang="zh-CN" altLang="en-US" dirty="0"/>
              <a:t>是</a:t>
            </a:r>
            <a:r>
              <a:rPr lang="en-US" altLang="zh-CN" dirty="0" err="1"/>
              <a:t>squeezenet</a:t>
            </a:r>
            <a:r>
              <a:rPr lang="zh-CN" altLang="en-US" dirty="0"/>
              <a:t>的网络结构，而</a:t>
            </a:r>
            <a:r>
              <a:rPr lang="en-US" altLang="zh-CN" dirty="0" err="1"/>
              <a:t>squeezenext</a:t>
            </a:r>
            <a:r>
              <a:rPr lang="zh-CN" altLang="en-US" dirty="0"/>
              <a:t>借鉴了其网络结构，不过其对标准的</a:t>
            </a:r>
            <a:r>
              <a:rPr lang="en-US" altLang="zh-CN" dirty="0"/>
              <a:t>3</a:t>
            </a:r>
            <a:r>
              <a:rPr lang="zh-CN" altLang="en-US" dirty="0"/>
              <a:t>*</a:t>
            </a:r>
            <a:r>
              <a:rPr lang="en-US" altLang="zh-CN" dirty="0"/>
              <a:t>3</a:t>
            </a:r>
            <a:r>
              <a:rPr lang="zh-CN" altLang="en-US" dirty="0"/>
              <a:t>卷积进一步进行分解，分解为</a:t>
            </a:r>
            <a:r>
              <a:rPr lang="en-US" altLang="zh-CN" dirty="0"/>
              <a:t>3</a:t>
            </a:r>
            <a:r>
              <a:rPr lang="zh-CN" altLang="en-US" dirty="0"/>
              <a:t>*</a:t>
            </a:r>
            <a:r>
              <a:rPr lang="en-US" altLang="zh-CN" dirty="0"/>
              <a:t>1</a:t>
            </a:r>
            <a:r>
              <a:rPr lang="zh-CN" altLang="en-US" dirty="0"/>
              <a:t>卷积核</a:t>
            </a:r>
            <a:r>
              <a:rPr lang="en-US" altLang="zh-CN" dirty="0"/>
              <a:t>1</a:t>
            </a:r>
            <a:r>
              <a:rPr lang="zh-CN" altLang="en-US" dirty="0"/>
              <a:t>*</a:t>
            </a:r>
            <a:r>
              <a:rPr lang="en-US" altLang="zh-CN" dirty="0"/>
              <a:t>3</a:t>
            </a:r>
            <a:r>
              <a:rPr lang="zh-CN" altLang="en-US" dirty="0"/>
              <a:t>卷积，用牺牲计算量的方式来换取更少的参数量</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10</a:t>
            </a:fld>
            <a:endParaRPr lang="zh-CN" altLang="en-US"/>
          </a:p>
        </p:txBody>
      </p:sp>
    </p:spTree>
    <p:extLst>
      <p:ext uri="{BB962C8B-B14F-4D97-AF65-F5344CB8AC3E}">
        <p14:creationId xmlns:p14="http://schemas.microsoft.com/office/powerpoint/2010/main" val="1475237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a:t>
            </a:r>
            <a:r>
              <a:rPr lang="en-US" altLang="zh-CN" dirty="0" err="1"/>
              <a:t>SqueezeNext</a:t>
            </a:r>
            <a:r>
              <a:rPr lang="zh-CN" altLang="en-US" dirty="0"/>
              <a:t>是采用先用</a:t>
            </a:r>
            <a:r>
              <a:rPr lang="en-US" altLang="zh-CN" dirty="0"/>
              <a:t>1</a:t>
            </a:r>
            <a:r>
              <a:rPr lang="zh-CN" altLang="en-US" dirty="0"/>
              <a:t>*</a:t>
            </a:r>
            <a:r>
              <a:rPr lang="en-US" altLang="zh-CN" dirty="0"/>
              <a:t>1</a:t>
            </a:r>
            <a:r>
              <a:rPr lang="zh-CN" altLang="en-US" dirty="0"/>
              <a:t>卷积降维，以减少运算量，然后分别用</a:t>
            </a:r>
            <a:r>
              <a:rPr lang="en-US" altLang="zh-CN" dirty="0"/>
              <a:t>3</a:t>
            </a:r>
            <a:r>
              <a:rPr lang="zh-CN" altLang="en-US" dirty="0"/>
              <a:t>*</a:t>
            </a:r>
            <a:r>
              <a:rPr lang="en-US" altLang="zh-CN" dirty="0"/>
              <a:t>1</a:t>
            </a:r>
            <a:r>
              <a:rPr lang="zh-CN" altLang="en-US" dirty="0"/>
              <a:t>卷积核</a:t>
            </a:r>
            <a:r>
              <a:rPr lang="en-US" altLang="zh-CN" dirty="0"/>
              <a:t>1</a:t>
            </a:r>
            <a:r>
              <a:rPr lang="zh-CN" altLang="en-US" dirty="0"/>
              <a:t>*</a:t>
            </a:r>
            <a:r>
              <a:rPr lang="en-US" altLang="zh-CN" dirty="0"/>
              <a:t>3</a:t>
            </a:r>
            <a:r>
              <a:rPr lang="zh-CN" altLang="en-US" dirty="0"/>
              <a:t>卷积进行特征提取，接下来会有</a:t>
            </a:r>
            <a:r>
              <a:rPr lang="en-US" altLang="zh-CN" dirty="0"/>
              <a:t>1</a:t>
            </a:r>
            <a:r>
              <a:rPr lang="zh-CN" altLang="en-US" dirty="0"/>
              <a:t>*</a:t>
            </a:r>
            <a:r>
              <a:rPr lang="en-US" altLang="zh-CN" dirty="0"/>
              <a:t>1</a:t>
            </a:r>
            <a:r>
              <a:rPr lang="zh-CN" altLang="en-US" dirty="0"/>
              <a:t>卷积进行特征维度变换以达到维度匹配</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11</a:t>
            </a:fld>
            <a:endParaRPr lang="zh-CN" altLang="en-US"/>
          </a:p>
        </p:txBody>
      </p:sp>
    </p:spTree>
    <p:extLst>
      <p:ext uri="{BB962C8B-B14F-4D97-AF65-F5344CB8AC3E}">
        <p14:creationId xmlns:p14="http://schemas.microsoft.com/office/powerpoint/2010/main" val="191333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Mobilenet</a:t>
            </a:r>
            <a:r>
              <a:rPr lang="en-US" altLang="zh-CN" dirty="0"/>
              <a:t> v1</a:t>
            </a:r>
            <a:r>
              <a:rPr lang="zh-CN" altLang="en-US" dirty="0"/>
              <a:t>引入了深度可分离卷积，就是将标准卷积分解为平面层级卷积</a:t>
            </a:r>
            <a:r>
              <a:rPr lang="en-US" altLang="zh-CN" dirty="0"/>
              <a:t>DW</a:t>
            </a:r>
            <a:r>
              <a:rPr lang="zh-CN" altLang="en-US" dirty="0"/>
              <a:t>和</a:t>
            </a:r>
            <a:r>
              <a:rPr lang="en-US" altLang="zh-CN" dirty="0"/>
              <a:t>1</a:t>
            </a:r>
            <a:r>
              <a:rPr lang="zh-CN" altLang="en-US" dirty="0"/>
              <a:t>*</a:t>
            </a:r>
            <a:r>
              <a:rPr lang="en-US" altLang="zh-CN" dirty="0"/>
              <a:t>1</a:t>
            </a:r>
            <a:r>
              <a:rPr lang="zh-CN" altLang="en-US" dirty="0"/>
              <a:t>卷积。可以看到平面级别的卷积只在自己对应的维度起作用，而升降维的操作交给</a:t>
            </a:r>
            <a:r>
              <a:rPr lang="en-US" altLang="zh-CN" dirty="0"/>
              <a:t>1</a:t>
            </a:r>
            <a:r>
              <a:rPr lang="zh-CN" altLang="en-US" dirty="0"/>
              <a:t>*</a:t>
            </a:r>
            <a:r>
              <a:rPr lang="en-US" altLang="zh-CN" dirty="0"/>
              <a:t>1</a:t>
            </a:r>
            <a:r>
              <a:rPr lang="zh-CN" altLang="en-US" dirty="0"/>
              <a:t>卷积去实现，这个仔细想想其实就是把一个</a:t>
            </a:r>
            <a:r>
              <a:rPr lang="en-US" altLang="zh-CN" dirty="0"/>
              <a:t>dense</a:t>
            </a:r>
            <a:r>
              <a:rPr lang="zh-CN" altLang="en-US" dirty="0"/>
              <a:t>的矩阵变得</a:t>
            </a:r>
            <a:r>
              <a:rPr lang="en-US" altLang="zh-CN" dirty="0"/>
              <a:t>sparse</a:t>
            </a:r>
            <a:r>
              <a:rPr lang="zh-CN" altLang="en-US" dirty="0"/>
              <a:t>化来减少计算量。</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12</a:t>
            </a:fld>
            <a:endParaRPr lang="zh-CN" altLang="en-US"/>
          </a:p>
        </p:txBody>
      </p:sp>
    </p:spTree>
    <p:extLst>
      <p:ext uri="{BB962C8B-B14F-4D97-AF65-F5344CB8AC3E}">
        <p14:creationId xmlns:p14="http://schemas.microsoft.com/office/powerpoint/2010/main" val="349681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a:t>
            </a:r>
            <a:r>
              <a:rPr lang="en-US" altLang="zh-CN" dirty="0" err="1"/>
              <a:t>mobilenet</a:t>
            </a:r>
            <a:r>
              <a:rPr lang="en-US" altLang="zh-CN" dirty="0"/>
              <a:t> v2</a:t>
            </a:r>
            <a:r>
              <a:rPr lang="zh-CN" altLang="en-US" dirty="0"/>
              <a:t>相对与</a:t>
            </a:r>
            <a:r>
              <a:rPr lang="en-US" altLang="zh-CN" dirty="0" err="1"/>
              <a:t>mobilenet</a:t>
            </a:r>
            <a:r>
              <a:rPr lang="en-US" altLang="zh-CN" dirty="0"/>
              <a:t>  v1</a:t>
            </a:r>
            <a:r>
              <a:rPr lang="zh-CN" altLang="en-US" dirty="0"/>
              <a:t>引入了</a:t>
            </a:r>
            <a:r>
              <a:rPr lang="en-US" altLang="zh-CN" dirty="0"/>
              <a:t>inverted residual</a:t>
            </a:r>
            <a:r>
              <a:rPr lang="zh-CN" altLang="en-US" dirty="0"/>
              <a:t>连接。其中分别由</a:t>
            </a:r>
            <a:r>
              <a:rPr lang="en-US" altLang="zh-CN" dirty="0" err="1"/>
              <a:t>srtide</a:t>
            </a:r>
            <a:r>
              <a:rPr lang="en-US" altLang="zh-CN" dirty="0"/>
              <a:t>=1</a:t>
            </a:r>
            <a:r>
              <a:rPr lang="zh-CN" altLang="en-US" dirty="0"/>
              <a:t>和</a:t>
            </a:r>
            <a:r>
              <a:rPr lang="en-US" altLang="zh-CN" dirty="0"/>
              <a:t>stride= 2</a:t>
            </a:r>
            <a:r>
              <a:rPr lang="zh-CN" altLang="en-US" dirty="0"/>
              <a:t>两个模块的设计，这是为了适应不同的</a:t>
            </a:r>
            <a:r>
              <a:rPr lang="en-US" altLang="zh-CN" dirty="0"/>
              <a:t>channel</a:t>
            </a:r>
            <a:r>
              <a:rPr lang="zh-CN" altLang="en-US" dirty="0"/>
              <a:t>所做的工作。为啥叫做</a:t>
            </a:r>
            <a:r>
              <a:rPr lang="en-US" altLang="zh-CN" dirty="0"/>
              <a:t>inverted residuals</a:t>
            </a:r>
            <a:r>
              <a:rPr lang="zh-CN" altLang="en-US" dirty="0"/>
              <a:t>呢</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13</a:t>
            </a:fld>
            <a:endParaRPr lang="zh-CN" altLang="en-US"/>
          </a:p>
        </p:txBody>
      </p:sp>
    </p:spTree>
    <p:extLst>
      <p:ext uri="{BB962C8B-B14F-4D97-AF65-F5344CB8AC3E}">
        <p14:creationId xmlns:p14="http://schemas.microsoft.com/office/powerpoint/2010/main" val="320573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因为相对于</a:t>
            </a:r>
            <a:r>
              <a:rPr lang="en-US" altLang="zh-CN" dirty="0"/>
              <a:t>v1</a:t>
            </a:r>
            <a:r>
              <a:rPr lang="zh-CN" altLang="en-US" dirty="0"/>
              <a:t>，</a:t>
            </a:r>
            <a:r>
              <a:rPr lang="en-US" altLang="zh-CN" dirty="0"/>
              <a:t>v2</a:t>
            </a:r>
            <a:r>
              <a:rPr lang="zh-CN" altLang="en-US" dirty="0"/>
              <a:t>在平面层级卷积前面加了一个</a:t>
            </a:r>
            <a:r>
              <a:rPr lang="en-US" altLang="zh-CN" dirty="0"/>
              <a:t>1</a:t>
            </a:r>
            <a:r>
              <a:rPr lang="zh-CN" altLang="en-US" dirty="0"/>
              <a:t>*</a:t>
            </a:r>
            <a:r>
              <a:rPr lang="en-US" altLang="zh-CN" dirty="0"/>
              <a:t>1</a:t>
            </a:r>
            <a:r>
              <a:rPr lang="zh-CN" altLang="en-US" dirty="0"/>
              <a:t>卷积。而这个</a:t>
            </a:r>
            <a:r>
              <a:rPr lang="en-US" altLang="zh-CN" dirty="0"/>
              <a:t>bottleneck</a:t>
            </a:r>
            <a:r>
              <a:rPr lang="zh-CN" altLang="en-US" dirty="0"/>
              <a:t>结构和</a:t>
            </a:r>
            <a:r>
              <a:rPr lang="en-US" altLang="zh-CN" dirty="0" err="1"/>
              <a:t>resnet</a:t>
            </a:r>
            <a:r>
              <a:rPr lang="zh-CN" altLang="en-US" dirty="0"/>
              <a:t>的</a:t>
            </a:r>
            <a:r>
              <a:rPr lang="en-US" altLang="zh-CN" dirty="0"/>
              <a:t>bottleneck</a:t>
            </a:r>
            <a:r>
              <a:rPr lang="zh-CN" altLang="en-US" dirty="0"/>
              <a:t>的结构还不太一样，因为</a:t>
            </a:r>
            <a:r>
              <a:rPr lang="en-US" altLang="zh-CN" dirty="0" err="1"/>
              <a:t>resnet</a:t>
            </a:r>
            <a:r>
              <a:rPr lang="zh-CN" altLang="en-US" dirty="0"/>
              <a:t>是采用先降维后升维的方式，而</a:t>
            </a:r>
            <a:r>
              <a:rPr lang="en-US" altLang="zh-CN" dirty="0"/>
              <a:t>v2</a:t>
            </a:r>
            <a:r>
              <a:rPr lang="zh-CN" altLang="en-US" dirty="0"/>
              <a:t>采用的是先升维后降维的模式。在我的理解这可能是一个平衡。</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14</a:t>
            </a:fld>
            <a:endParaRPr lang="zh-CN" altLang="en-US"/>
          </a:p>
        </p:txBody>
      </p:sp>
    </p:spTree>
    <p:extLst>
      <p:ext uri="{BB962C8B-B14F-4D97-AF65-F5344CB8AC3E}">
        <p14:creationId xmlns:p14="http://schemas.microsoft.com/office/powerpoint/2010/main" val="915864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而最近刚出的</a:t>
            </a:r>
            <a:r>
              <a:rPr lang="en-US" altLang="zh-CN" dirty="0" err="1"/>
              <a:t>mobilenet</a:t>
            </a:r>
            <a:r>
              <a:rPr lang="en-US" altLang="zh-CN" dirty="0"/>
              <a:t> v3</a:t>
            </a:r>
            <a:r>
              <a:rPr lang="zh-CN" altLang="en-US" dirty="0"/>
              <a:t>是基于搜素的的一个网络结构，作者发现网络的后端的运算量极大并且剪掉之后对准确率不会产生多大影响，所以作者果断剪掉后面几层。到这儿我们似乎还没怎么发现作者的创新在哪里。</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15</a:t>
            </a:fld>
            <a:endParaRPr lang="zh-CN" altLang="en-US"/>
          </a:p>
        </p:txBody>
      </p:sp>
    </p:spTree>
    <p:extLst>
      <p:ext uri="{BB962C8B-B14F-4D97-AF65-F5344CB8AC3E}">
        <p14:creationId xmlns:p14="http://schemas.microsoft.com/office/powerpoint/2010/main" val="1583343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其实作者引入了一个新的非线性函数</a:t>
            </a:r>
            <a:r>
              <a:rPr lang="en-US" altLang="zh-CN" dirty="0"/>
              <a:t>swish(x)</a:t>
            </a:r>
            <a:r>
              <a:rPr lang="zh-CN" altLang="en-US" dirty="0"/>
              <a:t>来代替</a:t>
            </a:r>
            <a:r>
              <a:rPr lang="en-US" altLang="zh-CN" dirty="0" err="1"/>
              <a:t>relu</a:t>
            </a:r>
            <a:r>
              <a:rPr lang="zh-CN" altLang="en-US" dirty="0"/>
              <a:t>函数，发现该非线性函数有比</a:t>
            </a:r>
            <a:r>
              <a:rPr lang="en-US" altLang="zh-CN" dirty="0" err="1"/>
              <a:t>relu</a:t>
            </a:r>
            <a:r>
              <a:rPr lang="zh-CN" altLang="en-US" dirty="0"/>
              <a:t>更好的性能。但是这个</a:t>
            </a:r>
            <a:r>
              <a:rPr lang="en-US" altLang="zh-CN" dirty="0"/>
              <a:t>swish(x)</a:t>
            </a:r>
            <a:r>
              <a:rPr lang="zh-CN" altLang="en-US" dirty="0"/>
              <a:t>的计算量太大了，所以作者又引入了</a:t>
            </a:r>
            <a:r>
              <a:rPr lang="en-US" altLang="zh-CN" dirty="0"/>
              <a:t>swish(x)</a:t>
            </a:r>
            <a:r>
              <a:rPr lang="zh-CN" altLang="en-US" dirty="0"/>
              <a:t>一个近似</a:t>
            </a:r>
            <a:r>
              <a:rPr lang="en-US" altLang="zh-CN" dirty="0"/>
              <a:t>,</a:t>
            </a:r>
            <a:r>
              <a:rPr lang="en-US" altLang="zh-CN" dirty="0" err="1"/>
              <a:t>h_swish</a:t>
            </a:r>
            <a:r>
              <a:rPr lang="en-US" altLang="zh-CN" dirty="0"/>
              <a:t>(x)</a:t>
            </a:r>
            <a:r>
              <a:rPr lang="zh-CN" altLang="en-US" dirty="0"/>
              <a:t>，这个函数它硬件什么友好，所以就运算速度有了保证。</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16</a:t>
            </a:fld>
            <a:endParaRPr lang="zh-CN" altLang="en-US"/>
          </a:p>
        </p:txBody>
      </p:sp>
    </p:spTree>
    <p:extLst>
      <p:ext uri="{BB962C8B-B14F-4D97-AF65-F5344CB8AC3E}">
        <p14:creationId xmlns:p14="http://schemas.microsoft.com/office/powerpoint/2010/main" val="248254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作者发现在这个</a:t>
            </a:r>
            <a:r>
              <a:rPr lang="en-US" altLang="zh-CN" dirty="0" err="1"/>
              <a:t>moilenet</a:t>
            </a:r>
            <a:r>
              <a:rPr lang="en-US" altLang="zh-CN" dirty="0"/>
              <a:t> v3</a:t>
            </a:r>
            <a:r>
              <a:rPr lang="zh-CN" altLang="en-US" dirty="0"/>
              <a:t>的</a:t>
            </a:r>
            <a:r>
              <a:rPr lang="en-US" altLang="zh-CN" dirty="0"/>
              <a:t>backbone</a:t>
            </a:r>
            <a:r>
              <a:rPr lang="zh-CN" altLang="en-US" dirty="0"/>
              <a:t>加上</a:t>
            </a:r>
            <a:r>
              <a:rPr lang="en-US" altLang="zh-CN" dirty="0"/>
              <a:t>se-model</a:t>
            </a:r>
            <a:r>
              <a:rPr lang="zh-CN" altLang="en-US" dirty="0"/>
              <a:t>之后也会有比较好的效果</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17</a:t>
            </a:fld>
            <a:endParaRPr lang="zh-CN" altLang="en-US"/>
          </a:p>
        </p:txBody>
      </p:sp>
    </p:spTree>
    <p:extLst>
      <p:ext uri="{BB962C8B-B14F-4D97-AF65-F5344CB8AC3E}">
        <p14:creationId xmlns:p14="http://schemas.microsoft.com/office/powerpoint/2010/main" val="3048115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接下来我们来看</a:t>
            </a:r>
            <a:r>
              <a:rPr lang="en-US" altLang="zh-CN" dirty="0" err="1"/>
              <a:t>shufflenet</a:t>
            </a:r>
            <a:r>
              <a:rPr lang="zh-CN" altLang="en-US" dirty="0"/>
              <a:t>，就是大家发现如果用深度可分离卷积的化，其实很容易想到，升降维的操作落在了</a:t>
            </a:r>
            <a:r>
              <a:rPr lang="en-US" altLang="zh-CN" dirty="0"/>
              <a:t>1</a:t>
            </a:r>
            <a:r>
              <a:rPr lang="zh-CN" altLang="en-US" dirty="0"/>
              <a:t>*</a:t>
            </a:r>
            <a:r>
              <a:rPr lang="en-US" altLang="zh-CN" dirty="0"/>
              <a:t>1</a:t>
            </a:r>
            <a:r>
              <a:rPr lang="zh-CN" altLang="en-US" dirty="0"/>
              <a:t>卷积上面，所以绝大部分的计算量落在了</a:t>
            </a:r>
            <a:r>
              <a:rPr lang="en-US" altLang="zh-CN" dirty="0"/>
              <a:t>1</a:t>
            </a:r>
            <a:r>
              <a:rPr lang="zh-CN" altLang="en-US" dirty="0"/>
              <a:t>*</a:t>
            </a:r>
            <a:r>
              <a:rPr lang="en-US" altLang="zh-CN" dirty="0"/>
              <a:t>1</a:t>
            </a:r>
            <a:r>
              <a:rPr lang="zh-CN" altLang="en-US" dirty="0"/>
              <a:t>卷积上面，所以为了进一步减少计算量，所以在</a:t>
            </a:r>
            <a:r>
              <a:rPr lang="en-US" altLang="zh-CN" dirty="0"/>
              <a:t>1</a:t>
            </a:r>
            <a:r>
              <a:rPr lang="zh-CN" altLang="en-US" dirty="0"/>
              <a:t>*</a:t>
            </a:r>
            <a:r>
              <a:rPr lang="en-US" altLang="zh-CN" dirty="0"/>
              <a:t>1</a:t>
            </a:r>
            <a:r>
              <a:rPr lang="zh-CN" altLang="en-US" dirty="0"/>
              <a:t>卷积上实行组卷积，因为你实施组卷积的话通道与通道之间就没有了信息流，这样的为了使的各组之间有信息流动，所以在组卷积后采用</a:t>
            </a:r>
            <a:r>
              <a:rPr lang="en-US" altLang="zh-CN" dirty="0"/>
              <a:t>shuffle</a:t>
            </a:r>
            <a:r>
              <a:rPr lang="zh-CN" altLang="en-US" dirty="0"/>
              <a:t>的操作</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18</a:t>
            </a:fld>
            <a:endParaRPr lang="zh-CN" altLang="en-US"/>
          </a:p>
        </p:txBody>
      </p:sp>
    </p:spTree>
    <p:extLst>
      <p:ext uri="{BB962C8B-B14F-4D97-AF65-F5344CB8AC3E}">
        <p14:creationId xmlns:p14="http://schemas.microsoft.com/office/powerpoint/2010/main" val="3595946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err="1"/>
              <a:t>shufflenet</a:t>
            </a:r>
            <a:r>
              <a:rPr lang="zh-CN" altLang="en-US" dirty="0"/>
              <a:t>的</a:t>
            </a:r>
            <a:r>
              <a:rPr lang="en-US" altLang="zh-CN" dirty="0"/>
              <a:t>bottleneck</a:t>
            </a:r>
            <a:r>
              <a:rPr lang="zh-CN" altLang="en-US" dirty="0"/>
              <a:t>结构，从左往右依次是标准的深度可分离卷积，</a:t>
            </a:r>
            <a:r>
              <a:rPr lang="en-US" altLang="zh-CN" dirty="0"/>
              <a:t>stride=1,stridde=2</a:t>
            </a:r>
            <a:endParaRPr lang="zh-CN" altLang="en-US" dirty="0"/>
          </a:p>
        </p:txBody>
      </p:sp>
      <p:sp>
        <p:nvSpPr>
          <p:cNvPr id="4" name="灯片编号占位符 3"/>
          <p:cNvSpPr>
            <a:spLocks noGrp="1"/>
          </p:cNvSpPr>
          <p:nvPr>
            <p:ph type="sldNum" sz="quarter" idx="5"/>
          </p:nvPr>
        </p:nvSpPr>
        <p:spPr/>
        <p:txBody>
          <a:bodyPr/>
          <a:lstStyle/>
          <a:p>
            <a:fld id="{1A7E4B67-FCD3-4532-BCA6-DE877EA71825}" type="slidenum">
              <a:rPr lang="zh-CN" altLang="en-US" smtClean="0"/>
              <a:t>19</a:t>
            </a:fld>
            <a:endParaRPr lang="zh-CN" altLang="en-US"/>
          </a:p>
        </p:txBody>
      </p:sp>
    </p:spTree>
    <p:extLst>
      <p:ext uri="{BB962C8B-B14F-4D97-AF65-F5344CB8AC3E}">
        <p14:creationId xmlns:p14="http://schemas.microsoft.com/office/powerpoint/2010/main" val="313355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各位老师同学们大家下午好，今天我报告的主题是模型加速及轻量化的网络结构。我将主要从下面三个方面展开，</a:t>
            </a:r>
            <a:r>
              <a:rPr lang="en-US" altLang="zh-CN" dirty="0"/>
              <a:t>1</a:t>
            </a:r>
            <a:r>
              <a:rPr lang="zh-CN" altLang="en-US" dirty="0"/>
              <a:t>是模型压缩加速的形象化解释，第二个是轻量化的模型结构设计以及轻量化的构建</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3623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下面我们来看用来做剪枝的</a:t>
            </a:r>
            <a:r>
              <a:rPr lang="en-US" altLang="zh-CN" dirty="0"/>
              <a:t>KSE-model,</a:t>
            </a:r>
            <a:r>
              <a:rPr lang="zh-CN" altLang="en-US" dirty="0"/>
              <a:t>不同于之前的剪枝的方法整层整层的剪掉</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20</a:t>
            </a:fld>
            <a:endParaRPr lang="zh-CN" altLang="en-US"/>
          </a:p>
        </p:txBody>
      </p:sp>
    </p:spTree>
    <p:extLst>
      <p:ext uri="{BB962C8B-B14F-4D97-AF65-F5344CB8AC3E}">
        <p14:creationId xmlns:p14="http://schemas.microsoft.com/office/powerpoint/2010/main" val="4135551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不同于之前的剪枝的方法整层整层的剪掉，</a:t>
            </a:r>
            <a:r>
              <a:rPr lang="en-US" altLang="zh-CN" dirty="0" err="1"/>
              <a:t>KSEmodel</a:t>
            </a:r>
            <a:r>
              <a:rPr lang="zh-CN" altLang="en-US" dirty="0"/>
              <a:t>通过判断与</a:t>
            </a:r>
            <a:r>
              <a:rPr lang="en-US" altLang="zh-CN" dirty="0"/>
              <a:t>2Dkernels</a:t>
            </a:r>
            <a:r>
              <a:rPr lang="zh-CN" altLang="en-US" dirty="0"/>
              <a:t>相关的</a:t>
            </a:r>
            <a:r>
              <a:rPr lang="en-US" altLang="zh-CN" dirty="0"/>
              <a:t>weight</a:t>
            </a:r>
            <a:r>
              <a:rPr lang="zh-CN" altLang="en-US" dirty="0"/>
              <a:t>的重要程度来将它合理的剪掉</a:t>
            </a:r>
            <a:r>
              <a:rPr lang="en-US" altLang="zh-CN" dirty="0"/>
              <a:t>.</a:t>
            </a:r>
            <a:r>
              <a:rPr lang="zh-CN" altLang="en-US" dirty="0"/>
              <a:t>什么叫</a:t>
            </a:r>
            <a:r>
              <a:rPr lang="en-US" altLang="zh-CN" dirty="0"/>
              <a:t>2Dkernels</a:t>
            </a:r>
            <a:r>
              <a:rPr lang="zh-CN" altLang="en-US" dirty="0"/>
              <a:t>呢？我们认为</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21</a:t>
            </a:fld>
            <a:endParaRPr lang="zh-CN" altLang="en-US"/>
          </a:p>
        </p:txBody>
      </p:sp>
    </p:spTree>
    <p:extLst>
      <p:ext uri="{BB962C8B-B14F-4D97-AF65-F5344CB8AC3E}">
        <p14:creationId xmlns:p14="http://schemas.microsoft.com/office/powerpoint/2010/main" val="3983286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接下来我们来看一些轻量化的结构，我们先来看轻量化的上采样结构</a:t>
            </a:r>
            <a:r>
              <a:rPr lang="en-US" altLang="zh-CN" dirty="0"/>
              <a:t>CARAF</a:t>
            </a:r>
            <a:r>
              <a:rPr lang="zh-CN" altLang="en-US" dirty="0"/>
              <a:t>，我们知道</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22</a:t>
            </a:fld>
            <a:endParaRPr lang="zh-CN" altLang="en-US"/>
          </a:p>
        </p:txBody>
      </p:sp>
    </p:spTree>
    <p:extLst>
      <p:ext uri="{BB962C8B-B14F-4D97-AF65-F5344CB8AC3E}">
        <p14:creationId xmlns:p14="http://schemas.microsoft.com/office/powerpoint/2010/main" val="1906553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该网络主要由两个</a:t>
            </a:r>
            <a:r>
              <a:rPr lang="en-US" altLang="zh-CN" dirty="0"/>
              <a:t>model</a:t>
            </a:r>
            <a:r>
              <a:rPr lang="zh-CN" altLang="en-US" dirty="0"/>
              <a:t>组成，</a:t>
            </a:r>
            <a:r>
              <a:rPr lang="en-US" altLang="zh-CN" dirty="0" err="1"/>
              <a:t>keenel</a:t>
            </a:r>
            <a:r>
              <a:rPr lang="en-US" altLang="zh-CN" dirty="0"/>
              <a:t> </a:t>
            </a:r>
            <a:r>
              <a:rPr lang="en-US" altLang="zh-CN" dirty="0" err="1"/>
              <a:t>predition</a:t>
            </a:r>
            <a:r>
              <a:rPr lang="en-US" altLang="zh-CN" dirty="0"/>
              <a:t> module</a:t>
            </a:r>
            <a:r>
              <a:rPr lang="zh-CN" altLang="en-US" dirty="0"/>
              <a:t>和 </a:t>
            </a:r>
            <a:r>
              <a:rPr lang="en-US" altLang="zh-CN" dirty="0"/>
              <a:t>content-aware reassembly model </a:t>
            </a:r>
            <a:r>
              <a:rPr lang="zh-CN" altLang="en-US" dirty="0"/>
              <a:t>组成，我们先来看这个</a:t>
            </a:r>
            <a:r>
              <a:rPr lang="en-US" altLang="zh-CN" dirty="0"/>
              <a:t>kernel-</a:t>
            </a:r>
            <a:r>
              <a:rPr lang="en-US" altLang="zh-CN" dirty="0" err="1"/>
              <a:t>predition</a:t>
            </a:r>
            <a:r>
              <a:rPr lang="en-US" altLang="zh-CN" dirty="0"/>
              <a:t> model </a:t>
            </a:r>
            <a:endParaRPr lang="zh-CN" altLang="en-US" dirty="0"/>
          </a:p>
        </p:txBody>
      </p:sp>
      <p:sp>
        <p:nvSpPr>
          <p:cNvPr id="4" name="灯片编号占位符 3"/>
          <p:cNvSpPr>
            <a:spLocks noGrp="1"/>
          </p:cNvSpPr>
          <p:nvPr>
            <p:ph type="sldNum" sz="quarter" idx="5"/>
          </p:nvPr>
        </p:nvSpPr>
        <p:spPr/>
        <p:txBody>
          <a:bodyPr/>
          <a:lstStyle/>
          <a:p>
            <a:fld id="{1A7E4B67-FCD3-4532-BCA6-DE877EA71825}" type="slidenum">
              <a:rPr lang="zh-CN" altLang="en-US" smtClean="0"/>
              <a:t>23</a:t>
            </a:fld>
            <a:endParaRPr lang="zh-CN" altLang="en-US"/>
          </a:p>
        </p:txBody>
      </p:sp>
    </p:spTree>
    <p:extLst>
      <p:ext uri="{BB962C8B-B14F-4D97-AF65-F5344CB8AC3E}">
        <p14:creationId xmlns:p14="http://schemas.microsoft.com/office/powerpoint/2010/main" val="99313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说，之前的研究发现深度网络中的卷积核是极度冗余的，为了减少冗余度，可以采用低精度的内核，比如我们可以将卷积和中的浮点数进行二值化，或者将其进行整形化，亦或者是将其中的浮点数进行聚类，这种的话其实我们也叫做量化，如果我们这样做的话，我们所需的存储空间将会减少，并且计算量也会减少以达到模型加速的效果</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3</a:t>
            </a:fld>
            <a:endParaRPr lang="zh-CN" altLang="en-US"/>
          </a:p>
        </p:txBody>
      </p:sp>
    </p:spTree>
    <p:extLst>
      <p:ext uri="{BB962C8B-B14F-4D97-AF65-F5344CB8AC3E}">
        <p14:creationId xmlns:p14="http://schemas.microsoft.com/office/powerpoint/2010/main" val="170472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过量化以外，还可以采用低秩内核的方法来进行加速。这个其实就是我们通常所讲的剪枝的方法，如果我们认为某个核的信息不重要，那我们就直接剪掉，非常的简单暴力，但这里面有个比较重要的问题就是如何判断信息的重不重要。另一种的就是直接进行通道剪枝，将不重要的特征直接剪掉以达到模型加速的目的。</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4</a:t>
            </a:fld>
            <a:endParaRPr lang="zh-CN" altLang="en-US"/>
          </a:p>
        </p:txBody>
      </p:sp>
    </p:spTree>
    <p:extLst>
      <p:ext uri="{BB962C8B-B14F-4D97-AF65-F5344CB8AC3E}">
        <p14:creationId xmlns:p14="http://schemas.microsoft.com/office/powerpoint/2010/main" val="26486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另外一种相比于前两种更加完备的的方法是低秩内核组成完备的原始内核。比如说我们之前是</a:t>
            </a:r>
            <a:r>
              <a:rPr lang="en-US" altLang="zh-CN" dirty="0"/>
              <a:t>4</a:t>
            </a:r>
            <a:r>
              <a:rPr lang="zh-CN" altLang="en-US" dirty="0"/>
              <a:t>*</a:t>
            </a:r>
            <a:r>
              <a:rPr lang="en-US" altLang="zh-CN" dirty="0"/>
              <a:t>6</a:t>
            </a:r>
            <a:r>
              <a:rPr lang="zh-CN" altLang="en-US" dirty="0"/>
              <a:t>的内核乘以一个</a:t>
            </a:r>
            <a:r>
              <a:rPr lang="en-US" altLang="zh-CN" dirty="0"/>
              <a:t>6</a:t>
            </a:r>
            <a:r>
              <a:rPr lang="zh-CN" altLang="en-US" dirty="0"/>
              <a:t>维的向量。现在我们将其分解为一个</a:t>
            </a:r>
            <a:r>
              <a:rPr lang="en-US" altLang="zh-CN" dirty="0"/>
              <a:t>4</a:t>
            </a:r>
            <a:r>
              <a:rPr lang="zh-CN" altLang="en-US" dirty="0"/>
              <a:t>*</a:t>
            </a:r>
            <a:r>
              <a:rPr lang="en-US" altLang="zh-CN" dirty="0"/>
              <a:t>2</a:t>
            </a:r>
            <a:r>
              <a:rPr lang="zh-CN" altLang="en-US" dirty="0"/>
              <a:t>和</a:t>
            </a:r>
            <a:r>
              <a:rPr lang="en-US" altLang="zh-CN" dirty="0"/>
              <a:t>2</a:t>
            </a:r>
            <a:r>
              <a:rPr lang="zh-CN" altLang="en-US" dirty="0"/>
              <a:t>*</a:t>
            </a:r>
            <a:r>
              <a:rPr lang="en-US" altLang="zh-CN" dirty="0"/>
              <a:t>6</a:t>
            </a:r>
            <a:r>
              <a:rPr lang="zh-CN" altLang="en-US" dirty="0"/>
              <a:t>的矩阵，这样的话不管是参数量还是计算量都会大幅的下降，并且我们的输入输出的特征</a:t>
            </a:r>
            <a:r>
              <a:rPr lang="en-US" altLang="zh-CN" dirty="0"/>
              <a:t>channel</a:t>
            </a:r>
            <a:r>
              <a:rPr lang="zh-CN" altLang="en-US" dirty="0"/>
              <a:t>都没有下降。</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5</a:t>
            </a:fld>
            <a:endParaRPr lang="zh-CN" altLang="en-US"/>
          </a:p>
        </p:txBody>
      </p:sp>
    </p:spTree>
    <p:extLst>
      <p:ext uri="{BB962C8B-B14F-4D97-AF65-F5344CB8AC3E}">
        <p14:creationId xmlns:p14="http://schemas.microsoft.com/office/powerpoint/2010/main" val="77956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第三中的话就是核稀疏化，将某些特殊元素或则特殊位置的核变为</a:t>
            </a:r>
            <a:r>
              <a:rPr lang="en-US" altLang="zh-CN" dirty="0"/>
              <a:t>0</a:t>
            </a:r>
            <a:r>
              <a:rPr lang="zh-CN" altLang="en-US" dirty="0"/>
              <a:t>以达到模型加速的目的。</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6</a:t>
            </a:fld>
            <a:endParaRPr lang="zh-CN" altLang="en-US"/>
          </a:p>
        </p:txBody>
      </p:sp>
    </p:spTree>
    <p:extLst>
      <p:ext uri="{BB962C8B-B14F-4D97-AF65-F5344CB8AC3E}">
        <p14:creationId xmlns:p14="http://schemas.microsoft.com/office/powerpoint/2010/main" val="402187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以上的的模型加速的方法其实就是在现有的网络上进行改进，以使得它更小更快，而另一种就是全新的网络结构设计，或者全新的网络构件设计。今天这个报告的主题的重点将会集中在这两部分。</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7</a:t>
            </a:fld>
            <a:endParaRPr lang="zh-CN" altLang="en-US"/>
          </a:p>
        </p:txBody>
      </p:sp>
    </p:spTree>
    <p:extLst>
      <p:ext uri="{BB962C8B-B14F-4D97-AF65-F5344CB8AC3E}">
        <p14:creationId xmlns:p14="http://schemas.microsoft.com/office/powerpoint/2010/main" val="49150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我们先来看模型压缩的经典模型</a:t>
            </a:r>
            <a:r>
              <a:rPr lang="en-US" altLang="zh-CN" dirty="0" err="1"/>
              <a:t>squeezenet</a:t>
            </a:r>
            <a:r>
              <a:rPr lang="en-US" altLang="zh-CN" dirty="0"/>
              <a:t>.</a:t>
            </a:r>
            <a:r>
              <a:rPr lang="zh-CN" altLang="en-US" dirty="0"/>
              <a:t>如果对于一层卷积，我们就想计算量到底与什么有关，理论上应该是</a:t>
            </a:r>
            <a:r>
              <a:rPr lang="en-US" altLang="zh-CN" dirty="0"/>
              <a:t>in*</a:t>
            </a:r>
            <a:r>
              <a:rPr lang="en-US" altLang="zh-CN" dirty="0" err="1"/>
              <a:t>ou</a:t>
            </a:r>
            <a:r>
              <a:rPr lang="en-US" altLang="zh-CN" dirty="0"/>
              <a:t>*</a:t>
            </a:r>
            <a:r>
              <a:rPr lang="en-US" altLang="zh-CN" dirty="0" err="1"/>
              <a:t>ke</a:t>
            </a:r>
            <a:r>
              <a:rPr lang="en-US" altLang="zh-CN" dirty="0"/>
              <a:t>,</a:t>
            </a:r>
            <a:r>
              <a:rPr lang="zh-CN" altLang="en-US" dirty="0"/>
              <a:t>如果是这样的话，要想减少计算量我们就从这三个方面来入手，对于减少</a:t>
            </a:r>
            <a:r>
              <a:rPr lang="en-US" altLang="zh-CN" dirty="0" err="1"/>
              <a:t>inp-channle</a:t>
            </a:r>
            <a:r>
              <a:rPr lang="zh-CN" altLang="en-US" dirty="0"/>
              <a:t>，作者用</a:t>
            </a:r>
            <a:r>
              <a:rPr lang="en-US" altLang="zh-CN" dirty="0"/>
              <a:t>1</a:t>
            </a:r>
            <a:r>
              <a:rPr lang="zh-CN" altLang="en-US" dirty="0"/>
              <a:t>*</a:t>
            </a:r>
            <a:r>
              <a:rPr lang="en-US" altLang="zh-CN" dirty="0"/>
              <a:t>1</a:t>
            </a:r>
            <a:r>
              <a:rPr lang="zh-CN" altLang="en-US" dirty="0"/>
              <a:t>的卷积进行了降维，这个模块叫做</a:t>
            </a:r>
            <a:r>
              <a:rPr lang="en-US" altLang="zh-CN" dirty="0"/>
              <a:t>squeeze</a:t>
            </a:r>
            <a:r>
              <a:rPr lang="zh-CN" altLang="en-US" dirty="0"/>
              <a:t>模块，接下来针对</a:t>
            </a:r>
            <a:r>
              <a:rPr lang="en-US" altLang="zh-CN" dirty="0"/>
              <a:t>kernel-size</a:t>
            </a:r>
            <a:r>
              <a:rPr lang="zh-CN" altLang="en-US" dirty="0"/>
              <a:t>模块，作者采用</a:t>
            </a:r>
            <a:r>
              <a:rPr lang="en-US" altLang="zh-CN" dirty="0"/>
              <a:t>1</a:t>
            </a:r>
            <a:r>
              <a:rPr lang="zh-CN" altLang="en-US" dirty="0"/>
              <a:t>*</a:t>
            </a:r>
            <a:r>
              <a:rPr lang="en-US" altLang="zh-CN" dirty="0"/>
              <a:t>1</a:t>
            </a:r>
            <a:r>
              <a:rPr lang="zh-CN" altLang="en-US" dirty="0"/>
              <a:t>卷积与</a:t>
            </a:r>
            <a:r>
              <a:rPr lang="en-US" altLang="zh-CN" dirty="0"/>
              <a:t>3</a:t>
            </a:r>
            <a:r>
              <a:rPr lang="zh-CN" altLang="en-US" dirty="0"/>
              <a:t>*</a:t>
            </a:r>
            <a:r>
              <a:rPr lang="en-US" altLang="zh-CN" dirty="0"/>
              <a:t>3</a:t>
            </a:r>
            <a:r>
              <a:rPr lang="zh-CN" altLang="en-US" dirty="0"/>
              <a:t>卷积混合的方式来实现减少</a:t>
            </a:r>
            <a:r>
              <a:rPr lang="en-US" altLang="zh-CN" dirty="0"/>
              <a:t>kernel-size</a:t>
            </a:r>
            <a:r>
              <a:rPr lang="zh-CN" altLang="en-US" dirty="0"/>
              <a:t>计算量的目的，但是为了保证输出特征图的感受野所以</a:t>
            </a:r>
            <a:r>
              <a:rPr lang="en-US" altLang="zh-CN" dirty="0"/>
              <a:t>3</a:t>
            </a:r>
            <a:r>
              <a:rPr lang="zh-CN" altLang="en-US" dirty="0"/>
              <a:t>*</a:t>
            </a:r>
            <a:r>
              <a:rPr lang="en-US" altLang="zh-CN" dirty="0"/>
              <a:t>3</a:t>
            </a:r>
            <a:r>
              <a:rPr lang="zh-CN" altLang="en-US" dirty="0"/>
              <a:t>卷积也必须是存在的。</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8</a:t>
            </a:fld>
            <a:endParaRPr lang="zh-CN" altLang="en-US"/>
          </a:p>
        </p:txBody>
      </p:sp>
    </p:spTree>
    <p:extLst>
      <p:ext uri="{BB962C8B-B14F-4D97-AF65-F5344CB8AC3E}">
        <p14:creationId xmlns:p14="http://schemas.microsoft.com/office/powerpoint/2010/main" val="327407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err="1"/>
              <a:t>squeezenet</a:t>
            </a:r>
            <a:r>
              <a:rPr lang="zh-CN" altLang="en-US" dirty="0"/>
              <a:t>的的网络结构图，从左到右依次是不带残差，简单残差核和较为复杂的连接复杂残差</a:t>
            </a:r>
          </a:p>
        </p:txBody>
      </p:sp>
      <p:sp>
        <p:nvSpPr>
          <p:cNvPr id="4" name="灯片编号占位符 3"/>
          <p:cNvSpPr>
            <a:spLocks noGrp="1"/>
          </p:cNvSpPr>
          <p:nvPr>
            <p:ph type="sldNum" sz="quarter" idx="5"/>
          </p:nvPr>
        </p:nvSpPr>
        <p:spPr/>
        <p:txBody>
          <a:bodyPr/>
          <a:lstStyle/>
          <a:p>
            <a:fld id="{1A7E4B67-FCD3-4532-BCA6-DE877EA71825}" type="slidenum">
              <a:rPr lang="zh-CN" altLang="en-US" smtClean="0"/>
              <a:t>9</a:t>
            </a:fld>
            <a:endParaRPr lang="zh-CN" altLang="en-US"/>
          </a:p>
        </p:txBody>
      </p:sp>
    </p:spTree>
    <p:extLst>
      <p:ext uri="{BB962C8B-B14F-4D97-AF65-F5344CB8AC3E}">
        <p14:creationId xmlns:p14="http://schemas.microsoft.com/office/powerpoint/2010/main" val="3635707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419247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53690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936065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pPr/>
              <a:t>2019/9/4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pPr/>
              <a:t>‹#›</a:t>
            </a:fld>
            <a:endParaRPr lang="zh-CN" altLang="en-US"/>
          </a:p>
        </p:txBody>
      </p:sp>
    </p:spTree>
    <p:extLst>
      <p:ext uri="{BB962C8B-B14F-4D97-AF65-F5344CB8AC3E}">
        <p14:creationId xmlns:p14="http://schemas.microsoft.com/office/powerpoint/2010/main" val="2102582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7" name="直接连接符 6"/>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8" name="图片 7"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47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51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73959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87143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42581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043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46692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2019/9/4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85440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t>2019/9/4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79881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3.jpe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notesSlide" Target="../notesSlides/notesSlide2.xml"/><Relationship Id="rId2" Type="http://schemas.openxmlformats.org/officeDocument/2006/relationships/tags" Target="../tags/tag1.xml"/><Relationship Id="rId1" Type="http://schemas.openxmlformats.org/officeDocument/2006/relationships/themeOverride" Target="../theme/themeOverride2.xml"/><Relationship Id="rId6" Type="http://schemas.openxmlformats.org/officeDocument/2006/relationships/tags" Target="../tags/tag5.xml"/><Relationship Id="rId11" Type="http://schemas.openxmlformats.org/officeDocument/2006/relationships/slideLayout" Target="../slideLayouts/slideLayout7.xml"/><Relationship Id="rId5" Type="http://schemas.openxmlformats.org/officeDocument/2006/relationships/tags" Target="../tags/tag4.xml"/><Relationship Id="rId15" Type="http://schemas.openxmlformats.org/officeDocument/2006/relationships/image" Target="../media/image2.png"/><Relationship Id="rId10" Type="http://schemas.openxmlformats.org/officeDocument/2006/relationships/tags" Target="../tags/tag9.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themeOverride" Target="../theme/themeOverride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1383" y="476672"/>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副标题 3"/>
          <p:cNvSpPr>
            <a:spLocks noGrp="1"/>
          </p:cNvSpPr>
          <p:nvPr>
            <p:ph type="subTitle" idx="1"/>
          </p:nvPr>
        </p:nvSpPr>
        <p:spPr/>
        <p:txBody>
          <a:bodyPr/>
          <a:lstStyle/>
          <a:p>
            <a:endParaRPr lang="zh-CN" altLang="en-US" dirty="0"/>
          </a:p>
        </p:txBody>
      </p:sp>
      <p:grpSp>
        <p:nvGrpSpPr>
          <p:cNvPr id="10" name="组合 9"/>
          <p:cNvGrpSpPr/>
          <p:nvPr/>
        </p:nvGrpSpPr>
        <p:grpSpPr>
          <a:xfrm>
            <a:off x="1371960" y="1544925"/>
            <a:ext cx="9424226" cy="2145538"/>
            <a:chOff x="1371960" y="1544925"/>
            <a:chExt cx="9424226" cy="2145538"/>
          </a:xfrm>
        </p:grpSpPr>
        <p:sp>
          <p:nvSpPr>
            <p:cNvPr id="2" name="矩形 1"/>
            <p:cNvSpPr/>
            <p:nvPr/>
          </p:nvSpPr>
          <p:spPr>
            <a:xfrm>
              <a:off x="1395813" y="1562016"/>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solidFill>
                    <a:schemeClr val="bg2">
                      <a:lumMod val="25000"/>
                    </a:schemeClr>
                  </a:solidFill>
                  <a:latin typeface="+mn-ea"/>
                </a:rPr>
                <a:t>模型加速及轻量化网络结构</a:t>
              </a: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92808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SqueezeNext</a:t>
            </a:r>
            <a:endParaRPr lang="zh-CN" altLang="en-US" dirty="0"/>
          </a:p>
        </p:txBody>
      </p:sp>
      <p:pic>
        <p:nvPicPr>
          <p:cNvPr id="7" name="内容占位符 6">
            <a:extLst>
              <a:ext uri="{FF2B5EF4-FFF2-40B4-BE49-F238E27FC236}">
                <a16:creationId xmlns:a16="http://schemas.microsoft.com/office/drawing/2014/main" id="{04F71846-2523-419A-9A1A-B8B132CE4D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724" y="2223787"/>
            <a:ext cx="7874405" cy="3264068"/>
          </a:xfrm>
        </p:spPr>
      </p:pic>
    </p:spTree>
    <p:extLst>
      <p:ext uri="{BB962C8B-B14F-4D97-AF65-F5344CB8AC3E}">
        <p14:creationId xmlns:p14="http://schemas.microsoft.com/office/powerpoint/2010/main" val="1855233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SqueezeNext</a:t>
            </a:r>
            <a:endParaRPr lang="zh-CN" altLang="en-US" dirty="0"/>
          </a:p>
        </p:txBody>
      </p:sp>
      <p:pic>
        <p:nvPicPr>
          <p:cNvPr id="6" name="内容占位符 5">
            <a:extLst>
              <a:ext uri="{FF2B5EF4-FFF2-40B4-BE49-F238E27FC236}">
                <a16:creationId xmlns:a16="http://schemas.microsoft.com/office/drawing/2014/main" id="{802A5452-8D50-4820-B691-340565E799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5769" y="2683601"/>
            <a:ext cx="8020462" cy="2635385"/>
          </a:xfrm>
        </p:spPr>
      </p:pic>
    </p:spTree>
    <p:extLst>
      <p:ext uri="{BB962C8B-B14F-4D97-AF65-F5344CB8AC3E}">
        <p14:creationId xmlns:p14="http://schemas.microsoft.com/office/powerpoint/2010/main" val="252165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MobileNet</a:t>
            </a:r>
            <a:r>
              <a:rPr lang="en-US" altLang="zh-CN" dirty="0"/>
              <a:t> v1</a:t>
            </a:r>
            <a:endParaRPr lang="zh-CN" altLang="en-US" dirty="0"/>
          </a:p>
        </p:txBody>
      </p:sp>
      <p:sp>
        <p:nvSpPr>
          <p:cNvPr id="3" name="内容占位符 2"/>
          <p:cNvSpPr>
            <a:spLocks noGrp="1"/>
          </p:cNvSpPr>
          <p:nvPr>
            <p:ph idx="1"/>
          </p:nvPr>
        </p:nvSpPr>
        <p:spPr/>
        <p:txBody>
          <a:bodyPr>
            <a:normAutofit/>
          </a:bodyPr>
          <a:lstStyle/>
          <a:p>
            <a:pPr marL="457200" lvl="1" indent="0">
              <a:buNone/>
            </a:pPr>
            <a:endParaRPr lang="en-US" altLang="zh-CN" dirty="0"/>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8E8F5680-E34F-4EFE-8D69-6B2B2A695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82" y="2579254"/>
            <a:ext cx="9569418" cy="3362902"/>
          </a:xfrm>
          <a:prstGeom prst="rect">
            <a:avLst/>
          </a:prstGeom>
        </p:spPr>
      </p:pic>
      <p:sp>
        <p:nvSpPr>
          <p:cNvPr id="7" name="文本框 6">
            <a:extLst>
              <a:ext uri="{FF2B5EF4-FFF2-40B4-BE49-F238E27FC236}">
                <a16:creationId xmlns:a16="http://schemas.microsoft.com/office/drawing/2014/main" id="{8C23BC11-0AB2-4346-A87B-EF98062DD2BA}"/>
              </a:ext>
            </a:extLst>
          </p:cNvPr>
          <p:cNvSpPr txBox="1"/>
          <p:nvPr/>
        </p:nvSpPr>
        <p:spPr>
          <a:xfrm>
            <a:off x="955963" y="1916968"/>
            <a:ext cx="76962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引入深度可分离卷积</a:t>
            </a:r>
          </a:p>
        </p:txBody>
      </p:sp>
    </p:spTree>
    <p:extLst>
      <p:ext uri="{BB962C8B-B14F-4D97-AF65-F5344CB8AC3E}">
        <p14:creationId xmlns:p14="http://schemas.microsoft.com/office/powerpoint/2010/main" val="364762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MobileNet</a:t>
            </a:r>
            <a:r>
              <a:rPr lang="en-US" altLang="zh-CN" dirty="0"/>
              <a:t> v2</a:t>
            </a:r>
            <a:endParaRPr lang="zh-CN" altLang="en-US" dirty="0"/>
          </a:p>
        </p:txBody>
      </p:sp>
      <p:sp>
        <p:nvSpPr>
          <p:cNvPr id="3" name="内容占位符 2"/>
          <p:cNvSpPr>
            <a:spLocks noGrp="1"/>
          </p:cNvSpPr>
          <p:nvPr>
            <p:ph idx="1"/>
          </p:nvPr>
        </p:nvSpPr>
        <p:spPr/>
        <p:txBody>
          <a:bodyPr>
            <a:normAutofit/>
          </a:bodyPr>
          <a:lstStyle/>
          <a:p>
            <a:pPr marL="457200" lvl="1" indent="0">
              <a:buNone/>
            </a:pPr>
            <a:endParaRPr lang="en-US" altLang="zh-CN" dirty="0"/>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2C85E408-846B-4BD1-9217-3AD5D487A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2225055"/>
            <a:ext cx="4864676" cy="4267819"/>
          </a:xfrm>
          <a:prstGeom prst="rect">
            <a:avLst/>
          </a:prstGeom>
        </p:spPr>
      </p:pic>
      <p:sp>
        <p:nvSpPr>
          <p:cNvPr id="5" name="文本框 4">
            <a:extLst>
              <a:ext uri="{FF2B5EF4-FFF2-40B4-BE49-F238E27FC236}">
                <a16:creationId xmlns:a16="http://schemas.microsoft.com/office/drawing/2014/main" id="{CF635EB9-2CDC-4A25-ACB2-7E953B83C1D1}"/>
              </a:ext>
            </a:extLst>
          </p:cNvPr>
          <p:cNvSpPr txBox="1"/>
          <p:nvPr/>
        </p:nvSpPr>
        <p:spPr>
          <a:xfrm>
            <a:off x="838200" y="1708690"/>
            <a:ext cx="9885218"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Inverted residuals</a:t>
            </a:r>
            <a:endParaRPr lang="zh-CN" altLang="en-US" sz="2800" dirty="0"/>
          </a:p>
        </p:txBody>
      </p:sp>
    </p:spTree>
    <p:extLst>
      <p:ext uri="{BB962C8B-B14F-4D97-AF65-F5344CB8AC3E}">
        <p14:creationId xmlns:p14="http://schemas.microsoft.com/office/powerpoint/2010/main" val="141760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MobileNet</a:t>
            </a:r>
            <a:r>
              <a:rPr lang="en-US" altLang="zh-CN" dirty="0"/>
              <a:t> v2</a:t>
            </a:r>
            <a:endParaRPr lang="zh-CN" altLang="en-US" dirty="0"/>
          </a:p>
        </p:txBody>
      </p:sp>
      <p:sp>
        <p:nvSpPr>
          <p:cNvPr id="3" name="内容占位符 2"/>
          <p:cNvSpPr>
            <a:spLocks noGrp="1"/>
          </p:cNvSpPr>
          <p:nvPr>
            <p:ph idx="1"/>
          </p:nvPr>
        </p:nvSpPr>
        <p:spPr/>
        <p:txBody>
          <a:bodyPr>
            <a:normAutofit/>
          </a:bodyPr>
          <a:lstStyle/>
          <a:p>
            <a:pPr marL="457200" lvl="1" indent="0">
              <a:buNone/>
            </a:pPr>
            <a:endParaRPr lang="en-US" altLang="zh-CN" dirty="0"/>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5EEC48C8-B2AF-482F-AEFC-9DDCF89B7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204" y="4166494"/>
            <a:ext cx="7074264" cy="2101958"/>
          </a:xfrm>
          <a:prstGeom prst="rect">
            <a:avLst/>
          </a:prstGeom>
        </p:spPr>
      </p:pic>
      <p:pic>
        <p:nvPicPr>
          <p:cNvPr id="8" name="图片 7">
            <a:extLst>
              <a:ext uri="{FF2B5EF4-FFF2-40B4-BE49-F238E27FC236}">
                <a16:creationId xmlns:a16="http://schemas.microsoft.com/office/drawing/2014/main" id="{2A4A1A6A-CE2B-44BA-9727-5912285F6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204" y="1917114"/>
            <a:ext cx="6674193" cy="1752690"/>
          </a:xfrm>
          <a:prstGeom prst="rect">
            <a:avLst/>
          </a:prstGeom>
        </p:spPr>
      </p:pic>
    </p:spTree>
    <p:extLst>
      <p:ext uri="{BB962C8B-B14F-4D97-AF65-F5344CB8AC3E}">
        <p14:creationId xmlns:p14="http://schemas.microsoft.com/office/powerpoint/2010/main" val="278889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MobileNet</a:t>
            </a:r>
            <a:r>
              <a:rPr lang="en-US" altLang="zh-CN" dirty="0"/>
              <a:t> v3</a:t>
            </a:r>
            <a:endParaRPr lang="zh-CN" altLang="en-US" dirty="0"/>
          </a:p>
        </p:txBody>
      </p:sp>
      <p:sp>
        <p:nvSpPr>
          <p:cNvPr id="3" name="内容占位符 2"/>
          <p:cNvSpPr>
            <a:spLocks noGrp="1"/>
          </p:cNvSpPr>
          <p:nvPr>
            <p:ph idx="1"/>
          </p:nvPr>
        </p:nvSpPr>
        <p:spPr/>
        <p:txBody>
          <a:bodyPr>
            <a:normAutofit/>
          </a:bodyPr>
          <a:lstStyle/>
          <a:p>
            <a:pPr marL="457200" lvl="1" indent="0">
              <a:buNone/>
            </a:pPr>
            <a:endParaRPr lang="en-US" altLang="zh-CN" dirty="0"/>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A41BA606-E74B-4EE7-89FD-D5001C1F7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725" y="1756351"/>
            <a:ext cx="7428201" cy="4295497"/>
          </a:xfrm>
          <a:prstGeom prst="rect">
            <a:avLst/>
          </a:prstGeom>
        </p:spPr>
      </p:pic>
    </p:spTree>
    <p:extLst>
      <p:ext uri="{BB962C8B-B14F-4D97-AF65-F5344CB8AC3E}">
        <p14:creationId xmlns:p14="http://schemas.microsoft.com/office/powerpoint/2010/main" val="131943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MobileNet</a:t>
            </a:r>
            <a:r>
              <a:rPr lang="en-US" altLang="zh-CN" dirty="0"/>
              <a:t> v3</a:t>
            </a:r>
            <a:endParaRPr lang="zh-CN" altLang="en-US" dirty="0"/>
          </a:p>
        </p:txBody>
      </p:sp>
      <p:sp>
        <p:nvSpPr>
          <p:cNvPr id="3" name="内容占位符 2"/>
          <p:cNvSpPr>
            <a:spLocks noGrp="1"/>
          </p:cNvSpPr>
          <p:nvPr>
            <p:ph idx="1"/>
          </p:nvPr>
        </p:nvSpPr>
        <p:spPr/>
        <p:txBody>
          <a:bodyPr/>
          <a:lstStyle/>
          <a:p>
            <a:r>
              <a:rPr lang="en-US" altLang="zh-CN" dirty="0"/>
              <a:t>Swish(x) = x*sigmoid(x)</a:t>
            </a:r>
          </a:p>
          <a:p>
            <a:r>
              <a:rPr lang="en-US" altLang="zh-CN" dirty="0"/>
              <a:t>H-swish(x) = x*(relu6(x+3)/6)</a:t>
            </a:r>
          </a:p>
          <a:p>
            <a:pPr marL="0" indent="0">
              <a:buNone/>
            </a:pPr>
            <a:endParaRPr lang="en-US" altLang="zh-CN" dirty="0"/>
          </a:p>
        </p:txBody>
      </p:sp>
      <p:pic>
        <p:nvPicPr>
          <p:cNvPr id="5" name="图片 4">
            <a:extLst>
              <a:ext uri="{FF2B5EF4-FFF2-40B4-BE49-F238E27FC236}">
                <a16:creationId xmlns:a16="http://schemas.microsoft.com/office/drawing/2014/main" id="{38BA97C4-43D8-4818-BD45-578E125C6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718" y="2967037"/>
            <a:ext cx="6251864" cy="3087499"/>
          </a:xfrm>
          <a:prstGeom prst="rect">
            <a:avLst/>
          </a:prstGeom>
        </p:spPr>
      </p:pic>
    </p:spTree>
    <p:extLst>
      <p:ext uri="{BB962C8B-B14F-4D97-AF65-F5344CB8AC3E}">
        <p14:creationId xmlns:p14="http://schemas.microsoft.com/office/powerpoint/2010/main" val="113730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MobileNet</a:t>
            </a:r>
            <a:r>
              <a:rPr lang="en-US" altLang="zh-CN" dirty="0"/>
              <a:t> v3</a:t>
            </a:r>
            <a:endParaRPr lang="zh-CN" altLang="en-US" dirty="0"/>
          </a:p>
        </p:txBody>
      </p:sp>
      <p:sp>
        <p:nvSpPr>
          <p:cNvPr id="3" name="内容占位符 2"/>
          <p:cNvSpPr>
            <a:spLocks noGrp="1"/>
          </p:cNvSpPr>
          <p:nvPr>
            <p:ph idx="1"/>
          </p:nvPr>
        </p:nvSpPr>
        <p:spPr/>
        <p:txBody>
          <a:bodyPr/>
          <a:lstStyle/>
          <a:p>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E5155AA5-097E-449D-A432-83C92C881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466" y="2006311"/>
            <a:ext cx="8020050" cy="3676650"/>
          </a:xfrm>
          <a:prstGeom prst="rect">
            <a:avLst/>
          </a:prstGeom>
        </p:spPr>
      </p:pic>
    </p:spTree>
    <p:extLst>
      <p:ext uri="{BB962C8B-B14F-4D97-AF65-F5344CB8AC3E}">
        <p14:creationId xmlns:p14="http://schemas.microsoft.com/office/powerpoint/2010/main" val="377038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ShuffleNet</a:t>
            </a:r>
            <a:r>
              <a:rPr lang="en-US" altLang="zh-CN" dirty="0"/>
              <a:t> </a:t>
            </a:r>
            <a:endParaRPr lang="zh-CN" altLang="en-US" dirty="0"/>
          </a:p>
        </p:txBody>
      </p:sp>
      <p:pic>
        <p:nvPicPr>
          <p:cNvPr id="5" name="内容占位符 4">
            <a:extLst>
              <a:ext uri="{FF2B5EF4-FFF2-40B4-BE49-F238E27FC236}">
                <a16:creationId xmlns:a16="http://schemas.microsoft.com/office/drawing/2014/main" id="{8FB395B1-A38C-4DA1-B84B-7BFDA17712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9527" y="2163870"/>
            <a:ext cx="8862058" cy="3274038"/>
          </a:xfrm>
        </p:spPr>
      </p:pic>
    </p:spTree>
    <p:extLst>
      <p:ext uri="{BB962C8B-B14F-4D97-AF65-F5344CB8AC3E}">
        <p14:creationId xmlns:p14="http://schemas.microsoft.com/office/powerpoint/2010/main" val="174196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ShuffleNet</a:t>
            </a:r>
            <a:endParaRPr lang="zh-CN" altLang="en-US" dirty="0"/>
          </a:p>
        </p:txBody>
      </p:sp>
      <p:pic>
        <p:nvPicPr>
          <p:cNvPr id="7" name="内容占位符 6">
            <a:extLst>
              <a:ext uri="{FF2B5EF4-FFF2-40B4-BE49-F238E27FC236}">
                <a16:creationId xmlns:a16="http://schemas.microsoft.com/office/drawing/2014/main" id="{BE424104-203D-4B61-8493-A3E53B3838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5305" y="1624014"/>
            <a:ext cx="9628989" cy="4351338"/>
          </a:xfrm>
        </p:spPr>
      </p:pic>
    </p:spTree>
    <p:extLst>
      <p:ext uri="{BB962C8B-B14F-4D97-AF65-F5344CB8AC3E}">
        <p14:creationId xmlns:p14="http://schemas.microsoft.com/office/powerpoint/2010/main" val="242261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2"/>
            </p:custDataLst>
          </p:nvPr>
        </p:nvSpPr>
        <p:spPr>
          <a:xfrm>
            <a:off x="2345020" y="1412025"/>
            <a:ext cx="1677832" cy="3597835"/>
          </a:xfrm>
          <a:prstGeom prst="rect">
            <a:avLst/>
          </a:prstGeom>
          <a:noFill/>
        </p:spPr>
        <p:txBody>
          <a:bodyPr vert="eaVert" wrap="square" lIns="0" tIns="0" rIns="0" bIns="0" rtlCol="0" anchor="ctr" anchorCtr="0">
            <a:spAutoFit/>
          </a:bodyPr>
          <a:lstStyle/>
          <a:p>
            <a:pPr algn="ctr" defTabSz="866943" fontAlgn="base">
              <a:spcBef>
                <a:spcPct val="0"/>
              </a:spcBef>
              <a:spcAft>
                <a:spcPct val="0"/>
              </a:spcAft>
            </a:pPr>
            <a:r>
              <a:rPr lang="zh-CN" altLang="en-US" sz="10903"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3"/>
            </p:custDataLst>
          </p:nvPr>
        </p:nvSpPr>
        <p:spPr>
          <a:xfrm rot="5400000">
            <a:off x="592989" y="2889926"/>
            <a:ext cx="3128221" cy="642035"/>
          </a:xfrm>
          <a:prstGeom prst="rect">
            <a:avLst/>
          </a:prstGeom>
          <a:noFill/>
        </p:spPr>
        <p:txBody>
          <a:bodyPr wrap="square" lIns="0" tIns="0" rIns="0" bIns="0">
            <a:spAutoFit/>
          </a:bodyPr>
          <a:lstStyle/>
          <a:p>
            <a:pPr algn="ctr" defTabSz="866943" fontAlgn="base">
              <a:spcBef>
                <a:spcPct val="0"/>
              </a:spcBef>
              <a:spcAft>
                <a:spcPct val="0"/>
              </a:spcAft>
              <a:defRPr/>
            </a:pPr>
            <a:r>
              <a:rPr lang="en-US" altLang="zh-CN" sz="4172"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172"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4"/>
            </p:custDataLst>
          </p:nvPr>
        </p:nvSpPr>
        <p:spPr>
          <a:xfrm>
            <a:off x="4645618" y="1835918"/>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5"/>
            </p:custDataLst>
          </p:nvPr>
        </p:nvSpPr>
        <p:spPr>
          <a:xfrm>
            <a:off x="5473598" y="1823542"/>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模型压缩加速的形象化解释</a:t>
            </a:r>
          </a:p>
        </p:txBody>
      </p:sp>
      <p:sp>
        <p:nvSpPr>
          <p:cNvPr id="22" name="MH_Number_2"/>
          <p:cNvSpPr/>
          <p:nvPr>
            <p:custDataLst>
              <p:tags r:id="rId6"/>
            </p:custDataLst>
          </p:nvPr>
        </p:nvSpPr>
        <p:spPr>
          <a:xfrm>
            <a:off x="4645618" y="2657142"/>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7"/>
            </p:custDataLst>
          </p:nvPr>
        </p:nvSpPr>
        <p:spPr>
          <a:xfrm>
            <a:off x="5473597" y="264797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轻量化的模型结构设计</a:t>
            </a:r>
          </a:p>
        </p:txBody>
      </p:sp>
      <p:sp>
        <p:nvSpPr>
          <p:cNvPr id="24" name="MH_Number_3"/>
          <p:cNvSpPr/>
          <p:nvPr>
            <p:custDataLst>
              <p:tags r:id="rId8"/>
            </p:custDataLst>
          </p:nvPr>
        </p:nvSpPr>
        <p:spPr>
          <a:xfrm>
            <a:off x="4645618" y="3481572"/>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9"/>
            </p:custDataLst>
          </p:nvPr>
        </p:nvSpPr>
        <p:spPr>
          <a:xfrm>
            <a:off x="5473597" y="347240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轻量化的构件</a:t>
            </a:r>
          </a:p>
        </p:txBody>
      </p:sp>
      <p:sp>
        <p:nvSpPr>
          <p:cNvPr id="27" name="MH_Entry_4"/>
          <p:cNvSpPr/>
          <p:nvPr>
            <p:custDataLst>
              <p:tags r:id="rId10"/>
            </p:custDataLst>
          </p:nvPr>
        </p:nvSpPr>
        <p:spPr>
          <a:xfrm>
            <a:off x="5473597" y="4296832"/>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endPar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p:cNvSpPr>
            <a:spLocks/>
          </p:cNvSpPr>
          <p:nvPr/>
        </p:nvSpPr>
        <p:spPr bwMode="auto">
          <a:xfrm>
            <a:off x="2830059" y="4400495"/>
            <a:ext cx="9361941" cy="2457316"/>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13"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defTabSz="866943" fontAlgn="base">
              <a:spcBef>
                <a:spcPct val="0"/>
              </a:spcBef>
              <a:spcAft>
                <a:spcPct val="0"/>
              </a:spcAft>
            </a:pPr>
            <a:endParaRPr lang="zh-CN" alt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6"/>
          <p:cNvSpPr>
            <a:spLocks/>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4"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defTabSz="866943" fontAlgn="base">
              <a:spcBef>
                <a:spcPct val="0"/>
              </a:spcBef>
              <a:spcAft>
                <a:spcPct val="0"/>
              </a:spcAft>
            </a:pPr>
            <a:endParaRPr lang="zh-CN" alt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4" descr="横版组合——透明.pn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661174" y="277668"/>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170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pageCurlDoub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by="(-#ppt_w*2)" calcmode="lin" valueType="num">
                                      <p:cBhvr rctx="PPT">
                                        <p:cTn id="17" dur="500" autoRev="1" fill="hold">
                                          <p:stCondLst>
                                            <p:cond delay="0"/>
                                          </p:stCondLst>
                                        </p:cTn>
                                        <p:tgtEl>
                                          <p:spTgt spid="18"/>
                                        </p:tgtEl>
                                        <p:attrNameLst>
                                          <p:attrName>ppt_w</p:attrName>
                                        </p:attrNameLst>
                                      </p:cBhvr>
                                    </p:anim>
                                    <p:anim by="(#ppt_w*0.50)" calcmode="lin" valueType="num">
                                      <p:cBhvr>
                                        <p:cTn id="18" dur="500" decel="50000" autoRev="1" fill="hold">
                                          <p:stCondLst>
                                            <p:cond delay="0"/>
                                          </p:stCondLst>
                                        </p:cTn>
                                        <p:tgtEl>
                                          <p:spTgt spid="18"/>
                                        </p:tgtEl>
                                        <p:attrNameLst>
                                          <p:attrName>ppt_x</p:attrName>
                                        </p:attrNameLst>
                                      </p:cBhvr>
                                    </p:anim>
                                    <p:anim from="(-#ppt_h/2)" to="(#ppt_y)" calcmode="lin" valueType="num">
                                      <p:cBhvr>
                                        <p:cTn id="19" dur="1000" fill="hold">
                                          <p:stCondLst>
                                            <p:cond delay="0"/>
                                          </p:stCondLst>
                                        </p:cTn>
                                        <p:tgtEl>
                                          <p:spTgt spid="18"/>
                                        </p:tgtEl>
                                        <p:attrNameLst>
                                          <p:attrName>ppt_y</p:attrName>
                                        </p:attrNameLst>
                                      </p:cBhvr>
                                    </p:anim>
                                    <p:animRot by="21600000">
                                      <p:cBhvr>
                                        <p:cTn id="20" dur="1000" fill="hold">
                                          <p:stCondLst>
                                            <p:cond delay="0"/>
                                          </p:stCondLst>
                                        </p:cTn>
                                        <p:tgtEl>
                                          <p:spTgt spid="18"/>
                                        </p:tgtEl>
                                        <p:attrNameLst>
                                          <p:attrName>r</p:attrName>
                                        </p:attrNameLst>
                                      </p:cBhvr>
                                    </p:animRot>
                                  </p:childTnLst>
                                </p:cTn>
                              </p:par>
                            </p:childTnLst>
                          </p:cTn>
                        </p:par>
                        <p:par>
                          <p:cTn id="21" fill="hold">
                            <p:stCondLst>
                              <p:cond delay="21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19"/>
                                        </p:tgtEl>
                                        <p:attrNameLst>
                                          <p:attrName>style.visibility</p:attrName>
                                        </p:attrNameLst>
                                      </p:cBhvr>
                                      <p:to>
                                        <p:strVal val="visible"/>
                                      </p:to>
                                    </p:set>
                                    <p:anim by="(-#ppt_w*2)" calcmode="lin" valueType="num">
                                      <p:cBhvr rctx="PPT">
                                        <p:cTn id="24" dur="500" autoRev="1" fill="hold">
                                          <p:stCondLst>
                                            <p:cond delay="0"/>
                                          </p:stCondLst>
                                        </p:cTn>
                                        <p:tgtEl>
                                          <p:spTgt spid="19"/>
                                        </p:tgtEl>
                                        <p:attrNameLst>
                                          <p:attrName>ppt_w</p:attrName>
                                        </p:attrNameLst>
                                      </p:cBhvr>
                                    </p:anim>
                                    <p:anim by="(#ppt_w*0.50)" calcmode="lin" valueType="num">
                                      <p:cBhvr>
                                        <p:cTn id="25" dur="500" decel="50000" autoRev="1" fill="hold">
                                          <p:stCondLst>
                                            <p:cond delay="0"/>
                                          </p:stCondLst>
                                        </p:cTn>
                                        <p:tgtEl>
                                          <p:spTgt spid="19"/>
                                        </p:tgtEl>
                                        <p:attrNameLst>
                                          <p:attrName>ppt_x</p:attrName>
                                        </p:attrNameLst>
                                      </p:cBhvr>
                                    </p:anim>
                                    <p:anim from="(-#ppt_h/2)" to="(#ppt_y)" calcmode="lin" valueType="num">
                                      <p:cBhvr>
                                        <p:cTn id="26" dur="1000" fill="hold">
                                          <p:stCondLst>
                                            <p:cond delay="0"/>
                                          </p:stCondLst>
                                        </p:cTn>
                                        <p:tgtEl>
                                          <p:spTgt spid="19"/>
                                        </p:tgtEl>
                                        <p:attrNameLst>
                                          <p:attrName>ppt_y</p:attrName>
                                        </p:attrNameLst>
                                      </p:cBhvr>
                                    </p:anim>
                                    <p:animRot by="21600000">
                                      <p:cBhvr>
                                        <p:cTn id="27" dur="1000" fill="hold">
                                          <p:stCondLst>
                                            <p:cond delay="0"/>
                                          </p:stCondLst>
                                        </p:cTn>
                                        <p:tgtEl>
                                          <p:spTgt spid="19"/>
                                        </p:tgtEl>
                                        <p:attrNameLst>
                                          <p:attrName>r</p:attrName>
                                        </p:attrNameLst>
                                      </p:cBhvr>
                                    </p:animRot>
                                  </p:childTnLst>
                                </p:cTn>
                              </p:par>
                            </p:childTnLst>
                          </p:cTn>
                        </p:par>
                        <p:par>
                          <p:cTn id="28" fill="hold">
                            <p:stCondLst>
                              <p:cond delay="3800"/>
                            </p:stCondLst>
                            <p:childTnLst>
                              <p:par>
                                <p:cTn id="29" presetID="53"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430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4800"/>
                            </p:stCondLst>
                            <p:childTnLst>
                              <p:par>
                                <p:cTn id="41" presetID="53" presetClass="entr" presetSubtype="16"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childTnLst>
                          </p:cTn>
                        </p:par>
                        <p:par>
                          <p:cTn id="46" fill="hold">
                            <p:stCondLst>
                              <p:cond delay="5300"/>
                            </p:stCondLst>
                            <p:childTnLst>
                              <p:par>
                                <p:cTn id="47" presetID="22" presetClass="entr" presetSubtype="4"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par>
                          <p:cTn id="50" fill="hold">
                            <p:stCondLst>
                              <p:cond delay="5800"/>
                            </p:stCondLst>
                            <p:childTnLst>
                              <p:par>
                                <p:cTn id="51" presetID="22" presetClass="entr" presetSubtype="4"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par>
                          <p:cTn id="54" fill="hold">
                            <p:stCondLst>
                              <p:cond delay="6300"/>
                            </p:stCondLst>
                            <p:childTnLst>
                              <p:par>
                                <p:cTn id="55" presetID="22" presetClass="entr" presetSubtype="4"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childTnLst>
                          </p:cTn>
                        </p:par>
                        <p:par>
                          <p:cTn id="58" fill="hold">
                            <p:stCondLst>
                              <p:cond delay="68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P spid="22" grpId="0" animBg="1"/>
      <p:bldP spid="23" grpId="0" animBg="1"/>
      <p:bldP spid="24" grpId="0" animBg="1"/>
      <p:bldP spid="25" grpId="0" animBg="1"/>
      <p:bldP spid="27" grpId="0" animBg="1"/>
      <p:bldP spid="17"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KSE for</a:t>
            </a:r>
            <a:r>
              <a:rPr lang="zh-CN" altLang="en-US" dirty="0"/>
              <a:t> </a:t>
            </a:r>
            <a:r>
              <a:rPr lang="en-US" altLang="zh-CN" dirty="0"/>
              <a:t>compression</a:t>
            </a:r>
            <a:endParaRPr lang="zh-CN" altLang="en-US" dirty="0"/>
          </a:p>
        </p:txBody>
      </p:sp>
      <p:sp>
        <p:nvSpPr>
          <p:cNvPr id="9" name="内容占位符 8">
            <a:extLst>
              <a:ext uri="{FF2B5EF4-FFF2-40B4-BE49-F238E27FC236}">
                <a16:creationId xmlns:a16="http://schemas.microsoft.com/office/drawing/2014/main" id="{9B7840E8-7678-4489-A063-63C6F1CCDB9D}"/>
              </a:ext>
            </a:extLst>
          </p:cNvPr>
          <p:cNvSpPr>
            <a:spLocks noGrp="1"/>
          </p:cNvSpPr>
          <p:nvPr>
            <p:ph idx="1"/>
          </p:nvPr>
        </p:nvSpPr>
        <p:spPr/>
        <p:txBody>
          <a:bodyPr/>
          <a:lstStyle/>
          <a:p>
            <a:r>
              <a:rPr lang="en-US" altLang="zh-CN" dirty="0"/>
              <a:t>Motivation</a:t>
            </a:r>
          </a:p>
          <a:p>
            <a:pPr marL="0" indent="0">
              <a:buNone/>
            </a:pPr>
            <a:r>
              <a:rPr lang="en-US" altLang="zh-CN" dirty="0"/>
              <a:t>  </a:t>
            </a:r>
            <a:r>
              <a:rPr lang="zh-CN" altLang="en-US" dirty="0"/>
              <a:t>通过抽取同一层卷积核中冗余的</a:t>
            </a:r>
            <a:r>
              <a:rPr lang="en-US" altLang="zh-CN" dirty="0"/>
              <a:t>2d</a:t>
            </a:r>
            <a:r>
              <a:rPr lang="zh-CN" altLang="en-US"/>
              <a:t>卷积核以达到模型压缩的目的。</a:t>
            </a:r>
            <a:endParaRPr lang="zh-CN" altLang="en-US" dirty="0"/>
          </a:p>
        </p:txBody>
      </p:sp>
    </p:spTree>
    <p:extLst>
      <p:ext uri="{BB962C8B-B14F-4D97-AF65-F5344CB8AC3E}">
        <p14:creationId xmlns:p14="http://schemas.microsoft.com/office/powerpoint/2010/main" val="409763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KSE for</a:t>
            </a:r>
            <a:r>
              <a:rPr lang="zh-CN" altLang="en-US" dirty="0"/>
              <a:t> </a:t>
            </a:r>
            <a:r>
              <a:rPr lang="en-US" altLang="zh-CN" dirty="0"/>
              <a:t>compression</a:t>
            </a:r>
            <a:endParaRPr lang="zh-CN" altLang="en-US" dirty="0"/>
          </a:p>
        </p:txBody>
      </p:sp>
      <p:pic>
        <p:nvPicPr>
          <p:cNvPr id="6" name="内容占位符 5">
            <a:extLst>
              <a:ext uri="{FF2B5EF4-FFF2-40B4-BE49-F238E27FC236}">
                <a16:creationId xmlns:a16="http://schemas.microsoft.com/office/drawing/2014/main" id="{114B3147-B895-4A9D-BCF8-D48C23264F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6248" y="2131124"/>
            <a:ext cx="9779503" cy="3702240"/>
          </a:xfrm>
        </p:spPr>
      </p:pic>
    </p:spTree>
    <p:extLst>
      <p:ext uri="{BB962C8B-B14F-4D97-AF65-F5344CB8AC3E}">
        <p14:creationId xmlns:p14="http://schemas.microsoft.com/office/powerpoint/2010/main" val="327143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CARAFE</a:t>
            </a:r>
            <a:endParaRPr lang="zh-CN" altLang="en-US" dirty="0"/>
          </a:p>
        </p:txBody>
      </p:sp>
      <p:sp>
        <p:nvSpPr>
          <p:cNvPr id="4" name="内容占位符 3">
            <a:extLst>
              <a:ext uri="{FF2B5EF4-FFF2-40B4-BE49-F238E27FC236}">
                <a16:creationId xmlns:a16="http://schemas.microsoft.com/office/drawing/2014/main" id="{8A5B2575-15F4-45B5-B2C9-9E0EBF0DC3B4}"/>
              </a:ext>
            </a:extLst>
          </p:cNvPr>
          <p:cNvSpPr>
            <a:spLocks noGrp="1"/>
          </p:cNvSpPr>
          <p:nvPr>
            <p:ph idx="1"/>
          </p:nvPr>
        </p:nvSpPr>
        <p:spPr/>
        <p:txBody>
          <a:bodyPr/>
          <a:lstStyle/>
          <a:p>
            <a:pPr lvl="0"/>
            <a:r>
              <a:rPr lang="en-US" altLang="zh-CN" dirty="0">
                <a:solidFill>
                  <a:srgbClr val="000000"/>
                </a:solidFill>
              </a:rPr>
              <a:t>Motivation</a:t>
            </a:r>
          </a:p>
          <a:p>
            <a:pPr marL="0" lvl="0" indent="0">
              <a:buNone/>
            </a:pPr>
            <a:r>
              <a:rPr lang="en-US" altLang="zh-CN" dirty="0">
                <a:solidFill>
                  <a:srgbClr val="000000"/>
                </a:solidFill>
              </a:rPr>
              <a:t>  </a:t>
            </a:r>
            <a:r>
              <a:rPr lang="zh-CN" altLang="en-US" dirty="0">
                <a:solidFill>
                  <a:srgbClr val="000000"/>
                </a:solidFill>
              </a:rPr>
              <a:t>卷积网络中的上采样一般采用双线性插值或反卷积来实现。双线性插值只考虑目标像素周围的像素而损失了丰富的语义信息，而反卷积在整幅图上只使用相同的参数，并且拥有很大的计算量。</a:t>
            </a:r>
            <a:endParaRPr lang="en-US" altLang="zh-CN" dirty="0">
              <a:solidFill>
                <a:srgbClr val="000000"/>
              </a:solidFill>
            </a:endParaRPr>
          </a:p>
          <a:p>
            <a:pPr marL="0" lvl="0" indent="0">
              <a:buNone/>
            </a:pPr>
            <a:r>
              <a:rPr lang="en-US" altLang="zh-CN" dirty="0">
                <a:solidFill>
                  <a:srgbClr val="000000"/>
                </a:solidFill>
              </a:rPr>
              <a:t>  </a:t>
            </a:r>
            <a:r>
              <a:rPr lang="zh-CN" altLang="en-US" dirty="0">
                <a:solidFill>
                  <a:srgbClr val="000000"/>
                </a:solidFill>
              </a:rPr>
              <a:t>提出了一种可学习的上采样算子，具有较大的感受野以捕获丰富的语义信息，在每个目标区域采用参数不同的算子，并且具有参数量小的特点。</a:t>
            </a:r>
            <a:endParaRPr lang="en-US" altLang="zh-CN" dirty="0">
              <a:solidFill>
                <a:srgbClr val="000000"/>
              </a:solidFill>
            </a:endParaRPr>
          </a:p>
        </p:txBody>
      </p:sp>
    </p:spTree>
    <p:extLst>
      <p:ext uri="{BB962C8B-B14F-4D97-AF65-F5344CB8AC3E}">
        <p14:creationId xmlns:p14="http://schemas.microsoft.com/office/powerpoint/2010/main" val="327649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CARAFE</a:t>
            </a:r>
            <a:endParaRPr lang="zh-CN" altLang="en-US" dirty="0"/>
          </a:p>
        </p:txBody>
      </p:sp>
      <p:pic>
        <p:nvPicPr>
          <p:cNvPr id="5" name="内容占位符 4">
            <a:extLst>
              <a:ext uri="{FF2B5EF4-FFF2-40B4-BE49-F238E27FC236}">
                <a16:creationId xmlns:a16="http://schemas.microsoft.com/office/drawing/2014/main" id="{555E82BB-307A-40A9-A386-70105AFBA7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9711" y="2026342"/>
            <a:ext cx="8312577" cy="3949903"/>
          </a:xfrm>
        </p:spPr>
      </p:pic>
    </p:spTree>
    <p:extLst>
      <p:ext uri="{BB962C8B-B14F-4D97-AF65-F5344CB8AC3E}">
        <p14:creationId xmlns:p14="http://schemas.microsoft.com/office/powerpoint/2010/main" val="4262307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CARAFE</a:t>
            </a:r>
            <a:endParaRPr lang="zh-CN" altLang="en-US" dirty="0"/>
          </a:p>
        </p:txBody>
      </p:sp>
      <p:pic>
        <p:nvPicPr>
          <p:cNvPr id="7" name="内容占位符 6">
            <a:extLst>
              <a:ext uri="{FF2B5EF4-FFF2-40B4-BE49-F238E27FC236}">
                <a16:creationId xmlns:a16="http://schemas.microsoft.com/office/drawing/2014/main" id="{8CC33D11-93D6-4244-9914-A624C964D0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545" y="1779574"/>
            <a:ext cx="5377982" cy="4235971"/>
          </a:xfrm>
        </p:spPr>
      </p:pic>
    </p:spTree>
    <p:extLst>
      <p:ext uri="{BB962C8B-B14F-4D97-AF65-F5344CB8AC3E}">
        <p14:creationId xmlns:p14="http://schemas.microsoft.com/office/powerpoint/2010/main" val="54326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Meta-SR</a:t>
            </a:r>
            <a:endParaRPr lang="zh-CN" altLang="en-US" dirty="0"/>
          </a:p>
        </p:txBody>
      </p:sp>
      <p:pic>
        <p:nvPicPr>
          <p:cNvPr id="6" name="内容占位符 5">
            <a:extLst>
              <a:ext uri="{FF2B5EF4-FFF2-40B4-BE49-F238E27FC236}">
                <a16:creationId xmlns:a16="http://schemas.microsoft.com/office/drawing/2014/main" id="{B4733CFD-A4E1-4CAE-B64E-60926F308D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237" y="2062714"/>
            <a:ext cx="7721997" cy="3835597"/>
          </a:xfrm>
        </p:spPr>
      </p:pic>
    </p:spTree>
    <p:extLst>
      <p:ext uri="{BB962C8B-B14F-4D97-AF65-F5344CB8AC3E}">
        <p14:creationId xmlns:p14="http://schemas.microsoft.com/office/powerpoint/2010/main" val="2037932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Squeeze-and-Excitation Networks</a:t>
            </a:r>
            <a:endParaRPr lang="zh-CN" altLang="en-US" dirty="0"/>
          </a:p>
        </p:txBody>
      </p:sp>
      <p:sp>
        <p:nvSpPr>
          <p:cNvPr id="3" name="内容占位符 2"/>
          <p:cNvSpPr>
            <a:spLocks noGrp="1"/>
          </p:cNvSpPr>
          <p:nvPr>
            <p:ph idx="1"/>
          </p:nvPr>
        </p:nvSpPr>
        <p:spPr/>
        <p:txBody>
          <a:bodyPr/>
          <a:lstStyle/>
          <a:p>
            <a:r>
              <a:rPr lang="en-US" altLang="zh-CN" dirty="0"/>
              <a:t>Motivation</a:t>
            </a:r>
          </a:p>
          <a:p>
            <a:pPr marL="0" indent="0">
              <a:buNone/>
            </a:pPr>
            <a:r>
              <a:rPr lang="en-US" altLang="zh-CN" dirty="0"/>
              <a:t>  </a:t>
            </a:r>
            <a:r>
              <a:rPr lang="zh-CN" altLang="en-US" dirty="0"/>
              <a:t>传统卷积网络在提取特征时，通道维度的特征与平面维度的特征是纠缠在一起的。之前已经</a:t>
            </a:r>
            <a:r>
              <a:rPr lang="zh-CN" altLang="en-US"/>
              <a:t>有很多文章在研究</a:t>
            </a:r>
            <a:r>
              <a:rPr lang="zh-CN" altLang="en-US" dirty="0"/>
              <a:t>平面维度的关系如</a:t>
            </a:r>
            <a:r>
              <a:rPr lang="zh-CN" altLang="en-US"/>
              <a:t>特征金字塔以提高网络的输出精度。</a:t>
            </a:r>
            <a:endParaRPr lang="en-US" altLang="zh-CN" dirty="0"/>
          </a:p>
          <a:p>
            <a:pPr marL="0" indent="0">
              <a:buNone/>
            </a:pPr>
            <a:r>
              <a:rPr lang="en-US" altLang="zh-CN" dirty="0"/>
              <a:t>  </a:t>
            </a:r>
            <a:r>
              <a:rPr lang="zh-CN" altLang="en-US" dirty="0"/>
              <a:t>通过显式的建模通道之间的依赖关系，自适应的重新校准通道方向的特征响应。</a:t>
            </a:r>
          </a:p>
        </p:txBody>
      </p:sp>
    </p:spTree>
    <p:extLst>
      <p:ext uri="{BB962C8B-B14F-4D97-AF65-F5344CB8AC3E}">
        <p14:creationId xmlns:p14="http://schemas.microsoft.com/office/powerpoint/2010/main" val="258669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Squeeze-and-Excitation Networks</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74A7A0A5-36EA-4FC1-8EEE-023C78BA4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748" y="1825625"/>
            <a:ext cx="9793476" cy="3411436"/>
          </a:xfrm>
          <a:prstGeom prst="rect">
            <a:avLst/>
          </a:prstGeom>
        </p:spPr>
      </p:pic>
    </p:spTree>
    <p:extLst>
      <p:ext uri="{BB962C8B-B14F-4D97-AF65-F5344CB8AC3E}">
        <p14:creationId xmlns:p14="http://schemas.microsoft.com/office/powerpoint/2010/main" val="12748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Squeeze-and-Excitation Networks</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zh-CN" altLang="en-US" dirty="0"/>
          </a:p>
        </p:txBody>
      </p:sp>
      <p:pic>
        <p:nvPicPr>
          <p:cNvPr id="6" name="图片 5">
            <a:extLst>
              <a:ext uri="{FF2B5EF4-FFF2-40B4-BE49-F238E27FC236}">
                <a16:creationId xmlns:a16="http://schemas.microsoft.com/office/drawing/2014/main" id="{7278D823-1436-42F0-AE4B-6DE3B47EE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361" y="1950825"/>
            <a:ext cx="8293857" cy="3104531"/>
          </a:xfrm>
          <a:prstGeom prst="rect">
            <a:avLst/>
          </a:prstGeom>
        </p:spPr>
      </p:pic>
    </p:spTree>
    <p:extLst>
      <p:ext uri="{BB962C8B-B14F-4D97-AF65-F5344CB8AC3E}">
        <p14:creationId xmlns:p14="http://schemas.microsoft.com/office/powerpoint/2010/main" val="136295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Spatial Group-wise Enhance:</a:t>
            </a:r>
            <a:endParaRPr lang="zh-CN" altLang="en-US" dirty="0"/>
          </a:p>
        </p:txBody>
      </p:sp>
      <p:sp>
        <p:nvSpPr>
          <p:cNvPr id="3" name="内容占位符 2"/>
          <p:cNvSpPr>
            <a:spLocks noGrp="1"/>
          </p:cNvSpPr>
          <p:nvPr>
            <p:ph idx="1"/>
          </p:nvPr>
        </p:nvSpPr>
        <p:spPr/>
        <p:txBody>
          <a:bodyPr/>
          <a:lstStyle/>
          <a:p>
            <a:r>
              <a:rPr lang="en-US" altLang="zh-CN" dirty="0"/>
              <a:t>Motivation</a:t>
            </a:r>
          </a:p>
          <a:p>
            <a:pPr marL="0" indent="0">
              <a:buNone/>
            </a:pPr>
            <a:r>
              <a:rPr lang="en-US" altLang="zh-CN" dirty="0"/>
              <a:t>  </a:t>
            </a:r>
            <a:r>
              <a:rPr lang="zh-CN" altLang="en-US" dirty="0"/>
              <a:t>子特征经常被相同的模式和背景噪声影响，会导致网络在空间定位和目标的识别方面出现错误。</a:t>
            </a:r>
            <a:endParaRPr lang="en-US" altLang="zh-CN" dirty="0"/>
          </a:p>
          <a:p>
            <a:pPr marL="0" indent="0">
              <a:buNone/>
            </a:pPr>
            <a:r>
              <a:rPr lang="en-US" altLang="zh-CN" dirty="0"/>
              <a:t>  </a:t>
            </a:r>
            <a:r>
              <a:rPr lang="zh-CN" altLang="en-US" dirty="0"/>
              <a:t>在空间的维度增加一个类似于</a:t>
            </a:r>
            <a:r>
              <a:rPr lang="en-US" altLang="zh-CN" dirty="0"/>
              <a:t>attention</a:t>
            </a:r>
            <a:r>
              <a:rPr lang="zh-CN" altLang="en-US" dirty="0"/>
              <a:t>的机制，以使得其在目标真实所在的位置响应最大，而在无目标区域响应尽可能为小。</a:t>
            </a:r>
            <a:endParaRPr lang="en-US" altLang="zh-CN" dirty="0"/>
          </a:p>
        </p:txBody>
      </p:sp>
    </p:spTree>
    <p:extLst>
      <p:ext uri="{BB962C8B-B14F-4D97-AF65-F5344CB8AC3E}">
        <p14:creationId xmlns:p14="http://schemas.microsoft.com/office/powerpoint/2010/main" val="202479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模型加速形象化解释</a:t>
            </a:r>
          </a:p>
        </p:txBody>
      </p:sp>
      <p:sp>
        <p:nvSpPr>
          <p:cNvPr id="3" name="内容占位符 2"/>
          <p:cNvSpPr>
            <a:spLocks noGrp="1"/>
          </p:cNvSpPr>
          <p:nvPr>
            <p:ph idx="1"/>
          </p:nvPr>
        </p:nvSpPr>
        <p:spPr/>
        <p:txBody>
          <a:bodyPr/>
          <a:lstStyle/>
          <a:p>
            <a:pPr marL="514350" indent="-514350">
              <a:buFont typeface="+mj-lt"/>
              <a:buAutoNum type="arabicPeriod"/>
            </a:pPr>
            <a:r>
              <a:rPr lang="zh-CN" altLang="en-US" dirty="0"/>
              <a:t>低精度内核</a:t>
            </a:r>
            <a:endParaRPr lang="en-US" altLang="zh-CN" dirty="0"/>
          </a:p>
          <a:p>
            <a:pPr lvl="1"/>
            <a:r>
              <a:rPr lang="zh-CN" altLang="en-US" dirty="0"/>
              <a:t>二值化</a:t>
            </a:r>
            <a:endParaRPr lang="en-US" altLang="zh-CN" dirty="0"/>
          </a:p>
          <a:p>
            <a:pPr lvl="1"/>
            <a:r>
              <a:rPr lang="zh-CN" altLang="en-US" dirty="0"/>
              <a:t>整形化</a:t>
            </a:r>
            <a:endParaRPr lang="en-US" altLang="zh-CN" dirty="0"/>
          </a:p>
          <a:p>
            <a:pPr lvl="1"/>
            <a:r>
              <a:rPr lang="zh-CN" altLang="en-US" dirty="0"/>
              <a:t>聚类量化</a:t>
            </a:r>
            <a:endParaRPr lang="en-US" altLang="zh-CN" dirty="0"/>
          </a:p>
          <a:p>
            <a:pPr marL="457200" lvl="1"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5256A9F7-BD60-4DE9-A574-4E1963191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01" y="3740649"/>
            <a:ext cx="3057998" cy="1919645"/>
          </a:xfrm>
          <a:prstGeom prst="rect">
            <a:avLst/>
          </a:prstGeom>
        </p:spPr>
      </p:pic>
      <p:pic>
        <p:nvPicPr>
          <p:cNvPr id="7" name="图片 6">
            <a:extLst>
              <a:ext uri="{FF2B5EF4-FFF2-40B4-BE49-F238E27FC236}">
                <a16:creationId xmlns:a16="http://schemas.microsoft.com/office/drawing/2014/main" id="{22CD0E99-E307-4FE0-B475-E80F854FD1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8000" y="3629315"/>
            <a:ext cx="3057997" cy="2118657"/>
          </a:xfrm>
          <a:prstGeom prst="rect">
            <a:avLst/>
          </a:prstGeom>
        </p:spPr>
      </p:pic>
      <p:pic>
        <p:nvPicPr>
          <p:cNvPr id="9" name="图片 8">
            <a:extLst>
              <a:ext uri="{FF2B5EF4-FFF2-40B4-BE49-F238E27FC236}">
                <a16:creationId xmlns:a16="http://schemas.microsoft.com/office/drawing/2014/main" id="{5AFFB12D-BBF4-4D8C-AC56-8A6DDACD72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1584" y="3559164"/>
            <a:ext cx="3235463" cy="2188808"/>
          </a:xfrm>
          <a:prstGeom prst="rect">
            <a:avLst/>
          </a:prstGeom>
        </p:spPr>
      </p:pic>
    </p:spTree>
    <p:extLst>
      <p:ext uri="{BB962C8B-B14F-4D97-AF65-F5344CB8AC3E}">
        <p14:creationId xmlns:p14="http://schemas.microsoft.com/office/powerpoint/2010/main" val="1331109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Spatial Group-wise Enhance:</a:t>
            </a:r>
            <a:endParaRPr lang="zh-CN" altLang="en-US" dirty="0"/>
          </a:p>
        </p:txBody>
      </p:sp>
      <p:pic>
        <p:nvPicPr>
          <p:cNvPr id="5" name="内容占位符 4">
            <a:extLst>
              <a:ext uri="{FF2B5EF4-FFF2-40B4-BE49-F238E27FC236}">
                <a16:creationId xmlns:a16="http://schemas.microsoft.com/office/drawing/2014/main" id="{7D802651-9B02-4130-8BFE-57BCF5626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075" y="1920427"/>
            <a:ext cx="7878797" cy="3817190"/>
          </a:xfrm>
        </p:spPr>
      </p:pic>
    </p:spTree>
    <p:extLst>
      <p:ext uri="{BB962C8B-B14F-4D97-AF65-F5344CB8AC3E}">
        <p14:creationId xmlns:p14="http://schemas.microsoft.com/office/powerpoint/2010/main" val="2722395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Spatial Group-wise Enhance</a:t>
            </a:r>
            <a:endParaRPr lang="zh-CN" altLang="en-US" dirty="0"/>
          </a:p>
        </p:txBody>
      </p:sp>
      <p:pic>
        <p:nvPicPr>
          <p:cNvPr id="7" name="内容占位符 6">
            <a:extLst>
              <a:ext uri="{FF2B5EF4-FFF2-40B4-BE49-F238E27FC236}">
                <a16:creationId xmlns:a16="http://schemas.microsoft.com/office/drawing/2014/main" id="{EF00B8E4-DE09-4B6C-966F-9B369B5415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9148" y="1624014"/>
            <a:ext cx="6526869" cy="4989044"/>
          </a:xfrm>
        </p:spPr>
      </p:pic>
    </p:spTree>
    <p:extLst>
      <p:ext uri="{BB962C8B-B14F-4D97-AF65-F5344CB8AC3E}">
        <p14:creationId xmlns:p14="http://schemas.microsoft.com/office/powerpoint/2010/main" val="3632083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Dual Attention Network</a:t>
            </a:r>
            <a:endParaRPr lang="zh-CN" altLang="en-US" dirty="0"/>
          </a:p>
        </p:txBody>
      </p:sp>
      <p:sp>
        <p:nvSpPr>
          <p:cNvPr id="4" name="内容占位符 3">
            <a:extLst>
              <a:ext uri="{FF2B5EF4-FFF2-40B4-BE49-F238E27FC236}">
                <a16:creationId xmlns:a16="http://schemas.microsoft.com/office/drawing/2014/main" id="{94C6C711-0A80-44C1-B956-710CAD5ACA17}"/>
              </a:ext>
            </a:extLst>
          </p:cNvPr>
          <p:cNvSpPr>
            <a:spLocks noGrp="1"/>
          </p:cNvSpPr>
          <p:nvPr>
            <p:ph idx="1"/>
          </p:nvPr>
        </p:nvSpPr>
        <p:spPr/>
        <p:txBody>
          <a:bodyPr/>
          <a:lstStyle/>
          <a:p>
            <a:r>
              <a:rPr lang="en-US" altLang="zh-CN" dirty="0">
                <a:solidFill>
                  <a:srgbClr val="000000"/>
                </a:solidFill>
              </a:rPr>
              <a:t>Motivation</a:t>
            </a:r>
          </a:p>
          <a:p>
            <a:pPr marL="0" indent="0">
              <a:buNone/>
            </a:pPr>
            <a:r>
              <a:rPr lang="en-US" altLang="zh-CN" dirty="0"/>
              <a:t>  </a:t>
            </a:r>
            <a:r>
              <a:rPr lang="zh-CN" altLang="zh-CN" dirty="0"/>
              <a:t>现有的上下文采集方式存在着显著的特征被增强，不显著的特征被削弱、无法满足目标尺寸的变化需要不同的上下文尺寸的要求、不具有长期依赖等缺点</a:t>
            </a:r>
            <a:r>
              <a:rPr lang="zh-CN" altLang="en-US" dirty="0"/>
              <a:t>。</a:t>
            </a:r>
            <a:endParaRPr lang="en-US" altLang="zh-CN" dirty="0"/>
          </a:p>
          <a:p>
            <a:pPr marL="0" indent="0">
              <a:buNone/>
            </a:pPr>
            <a:r>
              <a:rPr lang="en-US" altLang="zh-CN" dirty="0">
                <a:ea typeface="宋体" panose="02010600030101010101" pitchFamily="2" charset="-122"/>
                <a:cs typeface="Times New Roman" panose="02020603050405020304" pitchFamily="18" charset="0"/>
              </a:rPr>
              <a:t>  </a:t>
            </a:r>
            <a:r>
              <a:rPr lang="zh-CN" altLang="zh-CN" dirty="0"/>
              <a:t>双路注意力模块是由空间注意力模块和通道注意力模块构成。空间注意力模块捕获空间中任意两点间的相近关系，对于任意一个空间点的更新，其集合了整个空间位置的所有点的加权求和，而权值的大小取决于特征值的相似性。通道维度的注意力模块也是类似的。以此来获得更加准确的上下文信息，提高语义分割的精度</a:t>
            </a:r>
            <a:r>
              <a:rPr lang="zh-CN" altLang="en-US" dirty="0"/>
              <a:t>。</a:t>
            </a:r>
            <a:endParaRPr lang="en-US" altLang="zh-CN" dirty="0"/>
          </a:p>
        </p:txBody>
      </p:sp>
    </p:spTree>
    <p:extLst>
      <p:ext uri="{BB962C8B-B14F-4D97-AF65-F5344CB8AC3E}">
        <p14:creationId xmlns:p14="http://schemas.microsoft.com/office/powerpoint/2010/main" val="4280037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Dual Attention Network</a:t>
            </a:r>
            <a:endParaRPr lang="zh-CN" altLang="en-US" dirty="0"/>
          </a:p>
        </p:txBody>
      </p:sp>
      <p:pic>
        <p:nvPicPr>
          <p:cNvPr id="5" name="内容占位符 4">
            <a:extLst>
              <a:ext uri="{FF2B5EF4-FFF2-40B4-BE49-F238E27FC236}">
                <a16:creationId xmlns:a16="http://schemas.microsoft.com/office/drawing/2014/main" id="{322CECC4-559F-4486-86C1-2E65A19B71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5783" y="1915226"/>
            <a:ext cx="7503854" cy="3960171"/>
          </a:xfrm>
        </p:spPr>
      </p:pic>
    </p:spTree>
    <p:extLst>
      <p:ext uri="{BB962C8B-B14F-4D97-AF65-F5344CB8AC3E}">
        <p14:creationId xmlns:p14="http://schemas.microsoft.com/office/powerpoint/2010/main" val="2430666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endParaRPr lang="zh-CN" altLang="en-US" dirty="0"/>
          </a:p>
        </p:txBody>
      </p:sp>
      <p:pic>
        <p:nvPicPr>
          <p:cNvPr id="42" name="图片 4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6770" y="2081667"/>
            <a:ext cx="6218459" cy="2694666"/>
          </a:xfrm>
          <a:prstGeom prst="rect">
            <a:avLst/>
          </a:prstGeom>
        </p:spPr>
      </p:pic>
    </p:spTree>
    <p:extLst>
      <p:ext uri="{BB962C8B-B14F-4D97-AF65-F5344CB8AC3E}">
        <p14:creationId xmlns:p14="http://schemas.microsoft.com/office/powerpoint/2010/main" val="173830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模型加速形象化解释</a:t>
            </a:r>
          </a:p>
        </p:txBody>
      </p:sp>
      <p:sp>
        <p:nvSpPr>
          <p:cNvPr id="3" name="内容占位符 2"/>
          <p:cNvSpPr>
            <a:spLocks noGrp="1"/>
          </p:cNvSpPr>
          <p:nvPr>
            <p:ph idx="1"/>
          </p:nvPr>
        </p:nvSpPr>
        <p:spPr/>
        <p:txBody>
          <a:bodyPr/>
          <a:lstStyle/>
          <a:p>
            <a:pPr marL="0" indent="0">
              <a:buNone/>
            </a:pPr>
            <a:r>
              <a:rPr lang="en-US" altLang="zh-CN" dirty="0"/>
              <a:t>2.   </a:t>
            </a:r>
            <a:r>
              <a:rPr lang="zh-CN" altLang="en-US" dirty="0"/>
              <a:t>低秩内核</a:t>
            </a:r>
            <a:endParaRPr lang="en-US" altLang="zh-CN" dirty="0"/>
          </a:p>
          <a:p>
            <a:pPr lvl="1"/>
            <a:r>
              <a:rPr lang="zh-CN" altLang="en-US" dirty="0"/>
              <a:t>核剪枝</a:t>
            </a:r>
            <a:endParaRPr lang="en-US" altLang="zh-CN" dirty="0"/>
          </a:p>
          <a:p>
            <a:pPr lvl="1"/>
            <a:r>
              <a:rPr lang="zh-CN" altLang="en-US" dirty="0"/>
              <a:t>通道剪枝（如</a:t>
            </a:r>
            <a:r>
              <a:rPr lang="en-US" altLang="zh-CN" dirty="0"/>
              <a:t>KSE</a:t>
            </a:r>
            <a:r>
              <a:rPr lang="zh-CN" altLang="en-US" dirty="0"/>
              <a:t>）</a:t>
            </a:r>
            <a:endParaRPr lang="en-US" altLang="zh-CN" dirty="0"/>
          </a:p>
          <a:p>
            <a:pPr lvl="1"/>
            <a:endParaRPr lang="en-US" altLang="zh-CN" dirty="0"/>
          </a:p>
          <a:p>
            <a:pPr marL="457200" lvl="1" indent="0">
              <a:buNone/>
            </a:pP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0D95EC3A-5A3F-4333-85C0-03AB44091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39" y="4064001"/>
            <a:ext cx="5077480" cy="1318490"/>
          </a:xfrm>
          <a:prstGeom prst="rect">
            <a:avLst/>
          </a:prstGeom>
        </p:spPr>
      </p:pic>
      <p:pic>
        <p:nvPicPr>
          <p:cNvPr id="10" name="图片 9">
            <a:extLst>
              <a:ext uri="{FF2B5EF4-FFF2-40B4-BE49-F238E27FC236}">
                <a16:creationId xmlns:a16="http://schemas.microsoft.com/office/drawing/2014/main" id="{F16E8015-C1FE-4247-99C8-9A45DA44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916" y="3861627"/>
            <a:ext cx="4539648" cy="1663093"/>
          </a:xfrm>
          <a:prstGeom prst="rect">
            <a:avLst/>
          </a:prstGeom>
        </p:spPr>
      </p:pic>
    </p:spTree>
    <p:extLst>
      <p:ext uri="{BB962C8B-B14F-4D97-AF65-F5344CB8AC3E}">
        <p14:creationId xmlns:p14="http://schemas.microsoft.com/office/powerpoint/2010/main" val="372589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模型加速形象化解释</a:t>
            </a:r>
          </a:p>
        </p:txBody>
      </p:sp>
      <p:sp>
        <p:nvSpPr>
          <p:cNvPr id="3" name="内容占位符 2"/>
          <p:cNvSpPr>
            <a:spLocks noGrp="1"/>
          </p:cNvSpPr>
          <p:nvPr>
            <p:ph idx="1"/>
          </p:nvPr>
        </p:nvSpPr>
        <p:spPr/>
        <p:txBody>
          <a:bodyPr/>
          <a:lstStyle/>
          <a:p>
            <a:pPr marL="514350" indent="-514350">
              <a:buAutoNum type="arabicPeriod" startAt="3"/>
            </a:pPr>
            <a:r>
              <a:rPr lang="zh-CN" altLang="en-US" dirty="0"/>
              <a:t>低秩内核组成完整内核</a:t>
            </a: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AEA12717-4EA3-4360-A8CA-BC2B8104F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838" y="2616111"/>
            <a:ext cx="7531487" cy="3454578"/>
          </a:xfrm>
          <a:prstGeom prst="rect">
            <a:avLst/>
          </a:prstGeom>
        </p:spPr>
      </p:pic>
    </p:spTree>
    <p:extLst>
      <p:ext uri="{BB962C8B-B14F-4D97-AF65-F5344CB8AC3E}">
        <p14:creationId xmlns:p14="http://schemas.microsoft.com/office/powerpoint/2010/main" val="355813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模型加速形象化解释</a:t>
            </a:r>
          </a:p>
        </p:txBody>
      </p:sp>
      <p:sp>
        <p:nvSpPr>
          <p:cNvPr id="3" name="内容占位符 2"/>
          <p:cNvSpPr>
            <a:spLocks noGrp="1"/>
          </p:cNvSpPr>
          <p:nvPr>
            <p:ph idx="1"/>
          </p:nvPr>
        </p:nvSpPr>
        <p:spPr/>
        <p:txBody>
          <a:bodyPr/>
          <a:lstStyle/>
          <a:p>
            <a:pPr marL="514350" indent="-514350">
              <a:buAutoNum type="arabicPeriod" startAt="3"/>
            </a:pPr>
            <a:r>
              <a:rPr lang="zh-CN" altLang="en-US" dirty="0"/>
              <a:t>核稀疏化</a:t>
            </a:r>
            <a:endParaRPr lang="en-US" altLang="zh-CN" dirty="0"/>
          </a:p>
          <a:p>
            <a:pPr marL="457200" lvl="1" indent="0">
              <a:buNone/>
            </a:pPr>
            <a:endParaRPr lang="en-US" altLang="zh-CN" dirty="0"/>
          </a:p>
          <a:p>
            <a:pPr marL="457200" lvl="1" indent="0">
              <a:buNone/>
            </a:pPr>
            <a:endParaRPr lang="en-US" altLang="zh-CN" dirty="0"/>
          </a:p>
          <a:p>
            <a:pPr marL="457200" lvl="1" indent="0">
              <a:buNone/>
            </a:pPr>
            <a:r>
              <a:rPr lang="en-US" altLang="zh-CN" dirty="0"/>
              <a:t>,	</a:t>
            </a:r>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EB429655-B75C-4F4B-B1E9-9DB594228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900" y="2633481"/>
            <a:ext cx="5283472" cy="3543482"/>
          </a:xfrm>
          <a:prstGeom prst="rect">
            <a:avLst/>
          </a:prstGeom>
        </p:spPr>
      </p:pic>
    </p:spTree>
    <p:extLst>
      <p:ext uri="{BB962C8B-B14F-4D97-AF65-F5344CB8AC3E}">
        <p14:creationId xmlns:p14="http://schemas.microsoft.com/office/powerpoint/2010/main" val="224785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模型加速形象化解释</a:t>
            </a:r>
          </a:p>
        </p:txBody>
      </p:sp>
      <p:sp>
        <p:nvSpPr>
          <p:cNvPr id="3" name="内容占位符 2"/>
          <p:cNvSpPr>
            <a:spLocks noGrp="1"/>
          </p:cNvSpPr>
          <p:nvPr>
            <p:ph idx="1"/>
          </p:nvPr>
        </p:nvSpPr>
        <p:spPr/>
        <p:txBody>
          <a:bodyPr>
            <a:normAutofit/>
          </a:bodyPr>
          <a:lstStyle/>
          <a:p>
            <a:pPr marL="514350" indent="-514350">
              <a:buAutoNum type="arabicPeriod" startAt="4"/>
            </a:pPr>
            <a:r>
              <a:rPr lang="zh-CN" altLang="en-US" dirty="0"/>
              <a:t>轻量化的网络构件</a:t>
            </a:r>
            <a:endParaRPr lang="en-US" altLang="zh-CN" dirty="0"/>
          </a:p>
          <a:p>
            <a:pPr lvl="1"/>
            <a:r>
              <a:rPr lang="zh-CN" altLang="en-US" dirty="0"/>
              <a:t>如轻量化的上采样结构</a:t>
            </a:r>
            <a:r>
              <a:rPr lang="en-US" altLang="zh-CN" dirty="0"/>
              <a:t>CARAFE</a:t>
            </a:r>
          </a:p>
          <a:p>
            <a:pPr lvl="1"/>
            <a:r>
              <a:rPr lang="en-US" altLang="zh-CN" dirty="0"/>
              <a:t>Meta-SR</a:t>
            </a:r>
          </a:p>
          <a:p>
            <a:pPr marL="514350" indent="-514350">
              <a:buFont typeface="Arial" panose="020B0604020202020204" pitchFamily="34" charset="0"/>
              <a:buAutoNum type="arabicPeriod" startAt="4"/>
            </a:pPr>
            <a:r>
              <a:rPr lang="zh-CN" altLang="en-US" dirty="0"/>
              <a:t>全新的网络结构设计</a:t>
            </a:r>
            <a:endParaRPr lang="en-US" altLang="zh-CN" dirty="0"/>
          </a:p>
          <a:p>
            <a:pPr lvl="1"/>
            <a:r>
              <a:rPr lang="en-US" altLang="zh-CN" dirty="0" err="1"/>
              <a:t>SqueezeNet</a:t>
            </a:r>
            <a:endParaRPr lang="en-US" altLang="zh-CN" dirty="0"/>
          </a:p>
          <a:p>
            <a:pPr lvl="1"/>
            <a:r>
              <a:rPr lang="en-US" altLang="zh-CN" dirty="0" err="1"/>
              <a:t>SqueezeNext</a:t>
            </a:r>
            <a:endParaRPr lang="en-US" altLang="zh-CN" dirty="0"/>
          </a:p>
          <a:p>
            <a:pPr lvl="1"/>
            <a:r>
              <a:rPr lang="en-US" altLang="zh-CN" dirty="0" err="1"/>
              <a:t>MobileNet</a:t>
            </a:r>
            <a:r>
              <a:rPr lang="zh-CN" altLang="en-US" dirty="0"/>
              <a:t>系列</a:t>
            </a:r>
            <a:endParaRPr lang="en-US" altLang="zh-CN" dirty="0"/>
          </a:p>
          <a:p>
            <a:pPr lvl="1"/>
            <a:r>
              <a:rPr lang="en-US" altLang="zh-CN" dirty="0" err="1"/>
              <a:t>ShuffleNet</a:t>
            </a:r>
            <a:r>
              <a:rPr lang="zh-CN" altLang="en-US" dirty="0"/>
              <a:t>系列</a:t>
            </a:r>
            <a:endParaRPr lang="en-US" altLang="zh-CN" dirty="0"/>
          </a:p>
          <a:p>
            <a:pPr lvl="1"/>
            <a:r>
              <a:rPr lang="en-US" altLang="zh-CN" dirty="0"/>
              <a:t>IGCV</a:t>
            </a:r>
            <a:r>
              <a:rPr lang="zh-CN" altLang="en-US" dirty="0"/>
              <a:t>系列</a:t>
            </a:r>
            <a:endParaRPr lang="en-US" altLang="zh-CN" dirty="0"/>
          </a:p>
          <a:p>
            <a:pPr lvl="1"/>
            <a:endParaRPr lang="en-US" altLang="zh-CN" dirty="0"/>
          </a:p>
          <a:p>
            <a:pPr lvl="1"/>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50299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SqueezeNet</a:t>
            </a:r>
            <a:endParaRPr lang="zh-CN" altLang="en-US" dirty="0"/>
          </a:p>
        </p:txBody>
      </p:sp>
      <p:sp>
        <p:nvSpPr>
          <p:cNvPr id="3" name="内容占位符 2"/>
          <p:cNvSpPr>
            <a:spLocks noGrp="1"/>
          </p:cNvSpPr>
          <p:nvPr>
            <p:ph idx="1"/>
          </p:nvPr>
        </p:nvSpPr>
        <p:spPr/>
        <p:txBody>
          <a:bodyPr>
            <a:normAutofit/>
          </a:bodyPr>
          <a:lstStyle/>
          <a:p>
            <a:pPr lvl="1"/>
            <a:endParaRPr lang="en-US" altLang="zh-CN" dirty="0"/>
          </a:p>
          <a:p>
            <a:pPr lvl="1"/>
            <a:r>
              <a:rPr lang="zh-CN" altLang="en-US" i="1" dirty="0"/>
              <a:t>（</a:t>
            </a:r>
            <a:r>
              <a:rPr lang="en-US" altLang="zh-CN" i="1" dirty="0"/>
              <a:t>number of</a:t>
            </a:r>
            <a:r>
              <a:rPr lang="zh-CN" altLang="en-US" i="1" dirty="0"/>
              <a:t> </a:t>
            </a:r>
            <a:r>
              <a:rPr lang="en-US" altLang="zh-CN" i="1" dirty="0"/>
              <a:t>input</a:t>
            </a:r>
            <a:r>
              <a:rPr lang="zh-CN" altLang="en-US" i="1" dirty="0"/>
              <a:t> </a:t>
            </a:r>
            <a:r>
              <a:rPr lang="en-US" altLang="zh-CN" i="1" dirty="0"/>
              <a:t>channels</a:t>
            </a:r>
            <a:r>
              <a:rPr lang="zh-CN" altLang="en-US" i="1" dirty="0"/>
              <a:t>）</a:t>
            </a:r>
            <a:r>
              <a:rPr lang="en-US" altLang="zh-CN" i="1" dirty="0"/>
              <a:t>*(number of output channels)*(3*3)</a:t>
            </a:r>
            <a:endParaRPr lang="en-US" altLang="zh-CN" dirty="0"/>
          </a:p>
          <a:p>
            <a:pPr marL="457200" lvl="1" indent="0">
              <a:buNone/>
            </a:pPr>
            <a:endParaRPr lang="en-US" altLang="zh-CN" dirty="0"/>
          </a:p>
          <a:p>
            <a:pPr marL="457200" lvl="1" indent="0">
              <a:buNone/>
            </a:pPr>
            <a:endParaRPr lang="en-US" altLang="zh-CN" dirty="0"/>
          </a:p>
          <a:p>
            <a:pPr marL="457200" lvl="1" indent="0">
              <a:buNone/>
            </a:pPr>
            <a:r>
              <a:rPr lang="en-US" altLang="zh-CN" dirty="0"/>
              <a:t>,	</a:t>
            </a:r>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B57B2059-7EDB-48F5-ABE0-0C4C293FC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580" y="2892586"/>
            <a:ext cx="6225967" cy="3485988"/>
          </a:xfrm>
          <a:prstGeom prst="rect">
            <a:avLst/>
          </a:prstGeom>
        </p:spPr>
      </p:pic>
    </p:spTree>
    <p:extLst>
      <p:ext uri="{BB962C8B-B14F-4D97-AF65-F5344CB8AC3E}">
        <p14:creationId xmlns:p14="http://schemas.microsoft.com/office/powerpoint/2010/main" val="2359786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SqueezeNet</a:t>
            </a:r>
            <a:endParaRPr lang="zh-CN" altLang="en-US" dirty="0"/>
          </a:p>
        </p:txBody>
      </p:sp>
      <p:sp>
        <p:nvSpPr>
          <p:cNvPr id="3" name="内容占位符 2"/>
          <p:cNvSpPr>
            <a:spLocks noGrp="1"/>
          </p:cNvSpPr>
          <p:nvPr>
            <p:ph idx="1"/>
          </p:nvPr>
        </p:nvSpPr>
        <p:spPr/>
        <p:txBody>
          <a:bodyPr>
            <a:normAutofit/>
          </a:bodyPr>
          <a:lstStyle/>
          <a:p>
            <a:pPr lvl="1"/>
            <a:endParaRPr lang="en-US" altLang="zh-CN" dirty="0"/>
          </a:p>
          <a:p>
            <a:pPr lvl="1"/>
            <a:endParaRPr lang="en-US" altLang="zh-CN" dirty="0"/>
          </a:p>
          <a:p>
            <a:pPr marL="457200" lvl="1" indent="0">
              <a:buNone/>
            </a:pPr>
            <a:endParaRPr lang="en-US" altLang="zh-CN" dirty="0"/>
          </a:p>
          <a:p>
            <a:pPr marL="457200" lvl="1" indent="0">
              <a:buNone/>
            </a:pPr>
            <a:endParaRPr lang="en-US" altLang="zh-CN" dirty="0"/>
          </a:p>
          <a:p>
            <a:pPr marL="457200" lvl="1" indent="0">
              <a:buNone/>
            </a:pPr>
            <a:r>
              <a:rPr lang="en-US" altLang="zh-CN" dirty="0"/>
              <a:t>,	</a:t>
            </a:r>
          </a:p>
          <a:p>
            <a:pPr marL="0" indent="0">
              <a:buNone/>
            </a:pPr>
            <a:endParaRPr lang="en-US" altLang="zh-CN" dirty="0"/>
          </a:p>
          <a:p>
            <a:pPr marL="0" indent="0">
              <a:buNone/>
            </a:pPr>
            <a:endParaRPr lang="en-US" altLang="zh-CN" dirty="0"/>
          </a:p>
          <a:p>
            <a:pPr marL="457200" lvl="1" indent="0">
              <a:buNone/>
            </a:pP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301A522A-6143-40D3-891F-CD365CC46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65" y="1849748"/>
            <a:ext cx="7240298" cy="4218544"/>
          </a:xfrm>
          <a:prstGeom prst="rect">
            <a:avLst/>
          </a:prstGeom>
        </p:spPr>
      </p:pic>
    </p:spTree>
    <p:extLst>
      <p:ext uri="{BB962C8B-B14F-4D97-AF65-F5344CB8AC3E}">
        <p14:creationId xmlns:p14="http://schemas.microsoft.com/office/powerpoint/2010/main" val="12368265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C80E00"/>
    </a:accent1>
    <a:accent2>
      <a:srgbClr val="FE9600"/>
    </a:accent2>
    <a:accent3>
      <a:srgbClr val="0578C9"/>
    </a:accent3>
    <a:accent4>
      <a:srgbClr val="FF7100"/>
    </a:accent4>
    <a:accent5>
      <a:srgbClr val="FE9D00"/>
    </a:accent5>
    <a:accent6>
      <a:srgbClr val="D93700"/>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3930</TotalTime>
  <Words>1870</Words>
  <Application>Microsoft Office PowerPoint</Application>
  <PresentationFormat>宽屏</PresentationFormat>
  <Paragraphs>162</Paragraphs>
  <Slides>34</Slides>
  <Notes>23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等线</vt:lpstr>
      <vt:lpstr>微软雅黑</vt:lpstr>
      <vt:lpstr>Arial</vt:lpstr>
      <vt:lpstr>Calibri</vt:lpstr>
      <vt:lpstr>Impact</vt:lpstr>
      <vt:lpstr>Office 主题​​</vt:lpstr>
      <vt:lpstr>PowerPoint 演示文稿</vt:lpstr>
      <vt:lpstr>PowerPoint 演示文稿</vt:lpstr>
      <vt:lpstr>模型加速形象化解释</vt:lpstr>
      <vt:lpstr>模型加速形象化解释</vt:lpstr>
      <vt:lpstr>模型加速形象化解释</vt:lpstr>
      <vt:lpstr>模型加速形象化解释</vt:lpstr>
      <vt:lpstr>模型加速形象化解释</vt:lpstr>
      <vt:lpstr>SqueezeNet</vt:lpstr>
      <vt:lpstr>SqueezeNet</vt:lpstr>
      <vt:lpstr>SqueezeNext</vt:lpstr>
      <vt:lpstr>SqueezeNext</vt:lpstr>
      <vt:lpstr>MobileNet v1</vt:lpstr>
      <vt:lpstr>MobileNet v2</vt:lpstr>
      <vt:lpstr>MobileNet v2</vt:lpstr>
      <vt:lpstr>MobileNet v3</vt:lpstr>
      <vt:lpstr>MobileNet v3</vt:lpstr>
      <vt:lpstr>MobileNet v3</vt:lpstr>
      <vt:lpstr>ShuffleNet </vt:lpstr>
      <vt:lpstr>ShuffleNet</vt:lpstr>
      <vt:lpstr>KSE for compression</vt:lpstr>
      <vt:lpstr>KSE for compression</vt:lpstr>
      <vt:lpstr>CARAFE</vt:lpstr>
      <vt:lpstr>CARAFE</vt:lpstr>
      <vt:lpstr>CARAFE</vt:lpstr>
      <vt:lpstr>Meta-SR</vt:lpstr>
      <vt:lpstr>Squeeze-and-Excitation Networks</vt:lpstr>
      <vt:lpstr>Squeeze-and-Excitation Networks</vt:lpstr>
      <vt:lpstr>Squeeze-and-Excitation Networks</vt:lpstr>
      <vt:lpstr>Spatial Group-wise Enhance:</vt:lpstr>
      <vt:lpstr>Spatial Group-wise Enhance:</vt:lpstr>
      <vt:lpstr>Spatial Group-wise Enhance</vt:lpstr>
      <vt:lpstr>Dual Attention Network</vt:lpstr>
      <vt:lpstr>Dual Attention Network</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侯 建龙</cp:lastModifiedBy>
  <cp:revision>137</cp:revision>
  <dcterms:created xsi:type="dcterms:W3CDTF">2018-08-12T03:36:57Z</dcterms:created>
  <dcterms:modified xsi:type="dcterms:W3CDTF">2019-09-04T08:50:09Z</dcterms:modified>
</cp:coreProperties>
</file>